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Londrina Solid Heavy" charset="1" panose="00000A00000000000000"/>
      <p:regular r:id="rId27"/>
    </p:embeddedFont>
    <p:embeddedFont>
      <p:font typeface="Agrandir Bold" charset="1" panose="00000800000000000000"/>
      <p:regular r:id="rId28"/>
    </p:embeddedFont>
    <p:embeddedFont>
      <p:font typeface="Agrandir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59.png" Type="http://schemas.openxmlformats.org/officeDocument/2006/relationships/image"/><Relationship Id="rId17" Target="../media/image60.svg" Type="http://schemas.openxmlformats.org/officeDocument/2006/relationships/image"/><Relationship Id="rId18" Target="../media/image61.png" Type="http://schemas.openxmlformats.org/officeDocument/2006/relationships/image"/><Relationship Id="rId19" Target="../media/image62.svg" Type="http://schemas.openxmlformats.org/officeDocument/2006/relationships/image"/><Relationship Id="rId2" Target="../media/image25.png" Type="http://schemas.openxmlformats.org/officeDocument/2006/relationships/image"/><Relationship Id="rId20" Target="../media/image63.png" Type="http://schemas.openxmlformats.org/officeDocument/2006/relationships/image"/><Relationship Id="rId21" Target="../media/image64.svg" Type="http://schemas.openxmlformats.org/officeDocument/2006/relationships/image"/><Relationship Id="rId3" Target="../media/image2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svg" Type="http://schemas.openxmlformats.org/officeDocument/2006/relationships/image"/><Relationship Id="rId12" Target="../media/image33.png" Type="http://schemas.openxmlformats.org/officeDocument/2006/relationships/image"/><Relationship Id="rId13" Target="../media/image34.sv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71.png" Type="http://schemas.openxmlformats.org/officeDocument/2006/relationships/image"/><Relationship Id="rId9" Target="../media/image7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11" Target="../media/image74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71.png" Type="http://schemas.openxmlformats.org/officeDocument/2006/relationships/image"/><Relationship Id="rId9" Target="../media/image7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76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76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2" Target="../media/image77.png" Type="http://schemas.openxmlformats.org/officeDocument/2006/relationships/image"/><Relationship Id="rId3" Target="../media/image78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Relationship Id="rId3" Target="../media/image80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81.png" Type="http://schemas.openxmlformats.org/officeDocument/2006/relationships/image"/><Relationship Id="rId7" Target="../media/image8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78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12" Target="../media/image33.png" Type="http://schemas.openxmlformats.org/officeDocument/2006/relationships/image"/><Relationship Id="rId13" Target="../media/image34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9489" y="451569"/>
            <a:ext cx="6128163" cy="4267430"/>
          </a:xfrm>
          <a:custGeom>
            <a:avLst/>
            <a:gdLst/>
            <a:ahLst/>
            <a:cxnLst/>
            <a:rect r="r" b="b" t="t" l="l"/>
            <a:pathLst>
              <a:path h="4267430" w="6128163">
                <a:moveTo>
                  <a:pt x="0" y="0"/>
                </a:moveTo>
                <a:lnTo>
                  <a:pt x="6128164" y="0"/>
                </a:lnTo>
                <a:lnTo>
                  <a:pt x="6128164" y="4267430"/>
                </a:lnTo>
                <a:lnTo>
                  <a:pt x="0" y="4267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65812" y="5775848"/>
            <a:ext cx="3993488" cy="3855532"/>
          </a:xfrm>
          <a:custGeom>
            <a:avLst/>
            <a:gdLst/>
            <a:ahLst/>
            <a:cxnLst/>
            <a:rect r="r" b="b" t="t" l="l"/>
            <a:pathLst>
              <a:path h="3855532" w="3993488">
                <a:moveTo>
                  <a:pt x="0" y="0"/>
                </a:moveTo>
                <a:lnTo>
                  <a:pt x="3993488" y="0"/>
                </a:lnTo>
                <a:lnTo>
                  <a:pt x="3993488" y="3855532"/>
                </a:lnTo>
                <a:lnTo>
                  <a:pt x="0" y="3855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89568" y="1651276"/>
            <a:ext cx="4239316" cy="3067723"/>
          </a:xfrm>
          <a:custGeom>
            <a:avLst/>
            <a:gdLst/>
            <a:ahLst/>
            <a:cxnLst/>
            <a:rect r="r" b="b" t="t" l="l"/>
            <a:pathLst>
              <a:path h="3067723" w="4239316">
                <a:moveTo>
                  <a:pt x="0" y="0"/>
                </a:moveTo>
                <a:lnTo>
                  <a:pt x="4239316" y="0"/>
                </a:lnTo>
                <a:lnTo>
                  <a:pt x="4239316" y="3067723"/>
                </a:lnTo>
                <a:lnTo>
                  <a:pt x="0" y="30677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98432" y="2081736"/>
            <a:ext cx="9964124" cy="2885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85"/>
              </a:lnSpc>
            </a:pPr>
            <a:r>
              <a:rPr lang="en-US" b="true" sz="9899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ENFERMEDADES CARDIOVASCULARES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20129" y="4718999"/>
            <a:ext cx="3578302" cy="4278405"/>
          </a:xfrm>
          <a:custGeom>
            <a:avLst/>
            <a:gdLst/>
            <a:ahLst/>
            <a:cxnLst/>
            <a:rect r="r" b="b" t="t" l="l"/>
            <a:pathLst>
              <a:path h="4278405" w="3578302">
                <a:moveTo>
                  <a:pt x="0" y="0"/>
                </a:moveTo>
                <a:lnTo>
                  <a:pt x="3578303" y="0"/>
                </a:lnTo>
                <a:lnTo>
                  <a:pt x="3578303" y="4278405"/>
                </a:lnTo>
                <a:lnTo>
                  <a:pt x="0" y="4278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67318" y="7020989"/>
            <a:ext cx="6553364" cy="66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b="true" sz="350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Proyecto Machine Learnig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153864" y="6236348"/>
            <a:ext cx="3302440" cy="3395032"/>
          </a:xfrm>
          <a:custGeom>
            <a:avLst/>
            <a:gdLst/>
            <a:ahLst/>
            <a:cxnLst/>
            <a:rect r="r" b="b" t="t" l="l"/>
            <a:pathLst>
              <a:path h="3395032" w="3302440">
                <a:moveTo>
                  <a:pt x="0" y="0"/>
                </a:moveTo>
                <a:lnTo>
                  <a:pt x="3302440" y="0"/>
                </a:lnTo>
                <a:lnTo>
                  <a:pt x="3302440" y="3395032"/>
                </a:lnTo>
                <a:lnTo>
                  <a:pt x="0" y="33950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-335090"/>
            <a:ext cx="2905787" cy="3520227"/>
          </a:xfrm>
          <a:custGeom>
            <a:avLst/>
            <a:gdLst/>
            <a:ahLst/>
            <a:cxnLst/>
            <a:rect r="r" b="b" t="t" l="l"/>
            <a:pathLst>
              <a:path h="3520227" w="2905787">
                <a:moveTo>
                  <a:pt x="0" y="0"/>
                </a:moveTo>
                <a:lnTo>
                  <a:pt x="2905787" y="0"/>
                </a:lnTo>
                <a:lnTo>
                  <a:pt x="2905787" y="3520227"/>
                </a:lnTo>
                <a:lnTo>
                  <a:pt x="0" y="35202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40827" y="5143500"/>
            <a:ext cx="5693246" cy="6578330"/>
          </a:xfrm>
          <a:custGeom>
            <a:avLst/>
            <a:gdLst/>
            <a:ahLst/>
            <a:cxnLst/>
            <a:rect r="r" b="b" t="t" l="l"/>
            <a:pathLst>
              <a:path h="6578330" w="5693246">
                <a:moveTo>
                  <a:pt x="0" y="0"/>
                </a:moveTo>
                <a:lnTo>
                  <a:pt x="5693246" y="0"/>
                </a:lnTo>
                <a:lnTo>
                  <a:pt x="5693246" y="6578330"/>
                </a:lnTo>
                <a:lnTo>
                  <a:pt x="0" y="657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349070" y="864524"/>
            <a:ext cx="12038041" cy="8557953"/>
          </a:xfrm>
          <a:custGeom>
            <a:avLst/>
            <a:gdLst/>
            <a:ahLst/>
            <a:cxnLst/>
            <a:rect r="r" b="b" t="t" l="l"/>
            <a:pathLst>
              <a:path h="8557953" w="12038041">
                <a:moveTo>
                  <a:pt x="0" y="0"/>
                </a:moveTo>
                <a:lnTo>
                  <a:pt x="12038041" y="0"/>
                </a:lnTo>
                <a:lnTo>
                  <a:pt x="12038041" y="8557952"/>
                </a:lnTo>
                <a:lnTo>
                  <a:pt x="0" y="85579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16508" y="4457938"/>
            <a:ext cx="6485821" cy="298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It is a special </a:t>
            </a:r>
            <a:r>
              <a:rPr lang="en-US" sz="2999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fluid</a:t>
            </a: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primarily contained within the blood vessels.</a:t>
            </a: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</a:p>
          <a:p>
            <a:pPr algn="l">
              <a:lnSpc>
                <a:spcPts val="3899"/>
              </a:lnSpc>
            </a:pPr>
          </a:p>
          <a:p>
            <a:pPr algn="l">
              <a:lnSpc>
                <a:spcPts val="3899"/>
              </a:lnSpc>
            </a:pP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It has </a:t>
            </a:r>
            <a:r>
              <a:rPr lang="en-US" sz="2999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four main components</a:t>
            </a: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—red blood cells, white blood cells, platelets and plasma.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357786">
            <a:off x="293684" y="-1877490"/>
            <a:ext cx="3043573" cy="5812379"/>
          </a:xfrm>
          <a:custGeom>
            <a:avLst/>
            <a:gdLst/>
            <a:ahLst/>
            <a:cxnLst/>
            <a:rect r="r" b="b" t="t" l="l"/>
            <a:pathLst>
              <a:path h="5812379" w="3043573">
                <a:moveTo>
                  <a:pt x="0" y="0"/>
                </a:moveTo>
                <a:lnTo>
                  <a:pt x="3043573" y="0"/>
                </a:lnTo>
                <a:lnTo>
                  <a:pt x="3043573" y="5812380"/>
                </a:lnTo>
                <a:lnTo>
                  <a:pt x="0" y="58123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21308" y="2400062"/>
            <a:ext cx="3919519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BLOOD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727857">
            <a:off x="15123134" y="2799324"/>
            <a:ext cx="1421760" cy="5545872"/>
          </a:xfrm>
          <a:custGeom>
            <a:avLst/>
            <a:gdLst/>
            <a:ahLst/>
            <a:cxnLst/>
            <a:rect r="r" b="b" t="t" l="l"/>
            <a:pathLst>
              <a:path h="5545872" w="1421760">
                <a:moveTo>
                  <a:pt x="0" y="0"/>
                </a:moveTo>
                <a:lnTo>
                  <a:pt x="1421760" y="0"/>
                </a:lnTo>
                <a:lnTo>
                  <a:pt x="1421760" y="5545872"/>
                </a:lnTo>
                <a:lnTo>
                  <a:pt x="0" y="55458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24437" y="3134041"/>
            <a:ext cx="3369397" cy="2438219"/>
          </a:xfrm>
          <a:custGeom>
            <a:avLst/>
            <a:gdLst/>
            <a:ahLst/>
            <a:cxnLst/>
            <a:rect r="r" b="b" t="t" l="l"/>
            <a:pathLst>
              <a:path h="2438219" w="3369397">
                <a:moveTo>
                  <a:pt x="0" y="0"/>
                </a:moveTo>
                <a:lnTo>
                  <a:pt x="3369397" y="0"/>
                </a:lnTo>
                <a:lnTo>
                  <a:pt x="3369397" y="2438219"/>
                </a:lnTo>
                <a:lnTo>
                  <a:pt x="0" y="24382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9300" y="622300"/>
            <a:ext cx="152400" cy="2571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10</a:t>
            </a:r>
          </a:p>
        </p:txBody>
      </p:sp>
    </p:spTree>
  </p:cSld>
  <p:clrMapOvr>
    <a:masterClrMapping/>
  </p:clrMapOvr>
  <p:transition spd="fast">
    <p:cover dir="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7786">
            <a:off x="293684" y="-1877490"/>
            <a:ext cx="3043573" cy="5812379"/>
          </a:xfrm>
          <a:custGeom>
            <a:avLst/>
            <a:gdLst/>
            <a:ahLst/>
            <a:cxnLst/>
            <a:rect r="r" b="b" t="t" l="l"/>
            <a:pathLst>
              <a:path h="5812379" w="3043573">
                <a:moveTo>
                  <a:pt x="0" y="0"/>
                </a:moveTo>
                <a:lnTo>
                  <a:pt x="3043573" y="0"/>
                </a:lnTo>
                <a:lnTo>
                  <a:pt x="3043573" y="5812380"/>
                </a:lnTo>
                <a:lnTo>
                  <a:pt x="0" y="5812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41377" y="5143500"/>
            <a:ext cx="5693246" cy="6578330"/>
          </a:xfrm>
          <a:custGeom>
            <a:avLst/>
            <a:gdLst/>
            <a:ahLst/>
            <a:cxnLst/>
            <a:rect r="r" b="b" t="t" l="l"/>
            <a:pathLst>
              <a:path h="6578330" w="5693246">
                <a:moveTo>
                  <a:pt x="0" y="0"/>
                </a:moveTo>
                <a:lnTo>
                  <a:pt x="5693246" y="0"/>
                </a:lnTo>
                <a:lnTo>
                  <a:pt x="5693246" y="6578330"/>
                </a:lnTo>
                <a:lnTo>
                  <a:pt x="0" y="6578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410633" y="3566942"/>
            <a:ext cx="15466734" cy="8205340"/>
          </a:xfrm>
          <a:custGeom>
            <a:avLst/>
            <a:gdLst/>
            <a:ahLst/>
            <a:cxnLst/>
            <a:rect r="r" b="b" t="t" l="l"/>
            <a:pathLst>
              <a:path h="8205340" w="15466734">
                <a:moveTo>
                  <a:pt x="0" y="0"/>
                </a:moveTo>
                <a:lnTo>
                  <a:pt x="15466734" y="0"/>
                </a:lnTo>
                <a:lnTo>
                  <a:pt x="15466734" y="8205340"/>
                </a:lnTo>
                <a:lnTo>
                  <a:pt x="0" y="8205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3463" r="0" b="-2054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89326" y="2622034"/>
            <a:ext cx="9709348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Our blood has four main components: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84241" y="1022056"/>
            <a:ext cx="3919519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BLOOD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18389">
            <a:off x="8598957" y="4996274"/>
            <a:ext cx="1090085" cy="4252106"/>
          </a:xfrm>
          <a:custGeom>
            <a:avLst/>
            <a:gdLst/>
            <a:ahLst/>
            <a:cxnLst/>
            <a:rect r="r" b="b" t="t" l="l"/>
            <a:pathLst>
              <a:path h="4252106" w="1090085">
                <a:moveTo>
                  <a:pt x="0" y="0"/>
                </a:moveTo>
                <a:lnTo>
                  <a:pt x="1090086" y="0"/>
                </a:lnTo>
                <a:lnTo>
                  <a:pt x="1090086" y="4252107"/>
                </a:lnTo>
                <a:lnTo>
                  <a:pt x="0" y="42521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867872" y="4865892"/>
            <a:ext cx="1962939" cy="1420454"/>
          </a:xfrm>
          <a:custGeom>
            <a:avLst/>
            <a:gdLst/>
            <a:ahLst/>
            <a:cxnLst/>
            <a:rect r="r" b="b" t="t" l="l"/>
            <a:pathLst>
              <a:path h="1420454" w="1962939">
                <a:moveTo>
                  <a:pt x="0" y="0"/>
                </a:moveTo>
                <a:lnTo>
                  <a:pt x="1962939" y="0"/>
                </a:lnTo>
                <a:lnTo>
                  <a:pt x="1962939" y="1420453"/>
                </a:lnTo>
                <a:lnTo>
                  <a:pt x="0" y="142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17725" y="7865360"/>
            <a:ext cx="1351828" cy="1216645"/>
          </a:xfrm>
          <a:custGeom>
            <a:avLst/>
            <a:gdLst/>
            <a:ahLst/>
            <a:cxnLst/>
            <a:rect r="r" b="b" t="t" l="l"/>
            <a:pathLst>
              <a:path h="1216645" w="1351828">
                <a:moveTo>
                  <a:pt x="0" y="0"/>
                </a:moveTo>
                <a:lnTo>
                  <a:pt x="1351828" y="0"/>
                </a:lnTo>
                <a:lnTo>
                  <a:pt x="1351828" y="1216645"/>
                </a:lnTo>
                <a:lnTo>
                  <a:pt x="0" y="12166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629130" y="7783326"/>
            <a:ext cx="1001281" cy="1065193"/>
          </a:xfrm>
          <a:custGeom>
            <a:avLst/>
            <a:gdLst/>
            <a:ahLst/>
            <a:cxnLst/>
            <a:rect r="r" b="b" t="t" l="l"/>
            <a:pathLst>
              <a:path h="1065193" w="1001281">
                <a:moveTo>
                  <a:pt x="0" y="0"/>
                </a:moveTo>
                <a:lnTo>
                  <a:pt x="1001281" y="0"/>
                </a:lnTo>
                <a:lnTo>
                  <a:pt x="1001281" y="1065192"/>
                </a:lnTo>
                <a:lnTo>
                  <a:pt x="0" y="106519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88491" y="4362739"/>
            <a:ext cx="3084901" cy="53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Red Blood Cells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10738" y="7424017"/>
            <a:ext cx="3654643" cy="53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White Blood Cells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80768" y="5030431"/>
            <a:ext cx="3684614" cy="99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carry oxygen, nutrients and wastes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10738" y="8152722"/>
            <a:ext cx="3416156" cy="145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fight diseases and protect the body from infection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145670" y="4865892"/>
            <a:ext cx="2141966" cy="1585055"/>
          </a:xfrm>
          <a:custGeom>
            <a:avLst/>
            <a:gdLst/>
            <a:ahLst/>
            <a:cxnLst/>
            <a:rect r="r" b="b" t="t" l="l"/>
            <a:pathLst>
              <a:path h="1585055" w="2141966">
                <a:moveTo>
                  <a:pt x="0" y="0"/>
                </a:moveTo>
                <a:lnTo>
                  <a:pt x="2141966" y="0"/>
                </a:lnTo>
                <a:lnTo>
                  <a:pt x="2141966" y="1585054"/>
                </a:lnTo>
                <a:lnTo>
                  <a:pt x="0" y="158505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710535" y="7544002"/>
            <a:ext cx="1012237" cy="1457409"/>
          </a:xfrm>
          <a:custGeom>
            <a:avLst/>
            <a:gdLst/>
            <a:ahLst/>
            <a:cxnLst/>
            <a:rect r="r" b="b" t="t" l="l"/>
            <a:pathLst>
              <a:path h="1457409" w="1012237">
                <a:moveTo>
                  <a:pt x="0" y="0"/>
                </a:moveTo>
                <a:lnTo>
                  <a:pt x="1012236" y="0"/>
                </a:lnTo>
                <a:lnTo>
                  <a:pt x="1012236" y="1457409"/>
                </a:lnTo>
                <a:lnTo>
                  <a:pt x="0" y="145740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753306" y="7340766"/>
            <a:ext cx="3084901" cy="53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Plasma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53306" y="4362739"/>
            <a:ext cx="3084901" cy="53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Platelets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19677" y="8069470"/>
            <a:ext cx="3387555" cy="190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straw-coloured liquid where the other components float in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19677" y="5030431"/>
            <a:ext cx="3387555" cy="145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gather at the site of injury and help the clotting process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2080688">
            <a:off x="7388775" y="6893988"/>
            <a:ext cx="1760088" cy="532427"/>
          </a:xfrm>
          <a:custGeom>
            <a:avLst/>
            <a:gdLst/>
            <a:ahLst/>
            <a:cxnLst/>
            <a:rect r="r" b="b" t="t" l="l"/>
            <a:pathLst>
              <a:path h="532427" w="1760088">
                <a:moveTo>
                  <a:pt x="0" y="0"/>
                </a:moveTo>
                <a:lnTo>
                  <a:pt x="1760089" y="0"/>
                </a:lnTo>
                <a:lnTo>
                  <a:pt x="1760089" y="532427"/>
                </a:lnTo>
                <a:lnTo>
                  <a:pt x="0" y="53242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130887">
            <a:off x="8102486" y="8144468"/>
            <a:ext cx="923853" cy="532427"/>
          </a:xfrm>
          <a:custGeom>
            <a:avLst/>
            <a:gdLst/>
            <a:ahLst/>
            <a:cxnLst/>
            <a:rect r="r" b="b" t="t" l="l"/>
            <a:pathLst>
              <a:path h="532427" w="923853">
                <a:moveTo>
                  <a:pt x="0" y="0"/>
                </a:moveTo>
                <a:lnTo>
                  <a:pt x="923853" y="0"/>
                </a:lnTo>
                <a:lnTo>
                  <a:pt x="923853" y="532426"/>
                </a:lnTo>
                <a:lnTo>
                  <a:pt x="0" y="53242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90516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7816121">
            <a:off x="9514571" y="6899733"/>
            <a:ext cx="1760088" cy="532427"/>
          </a:xfrm>
          <a:custGeom>
            <a:avLst/>
            <a:gdLst/>
            <a:ahLst/>
            <a:cxnLst/>
            <a:rect r="r" b="b" t="t" l="l"/>
            <a:pathLst>
              <a:path h="532427" w="1760088">
                <a:moveTo>
                  <a:pt x="0" y="0"/>
                </a:moveTo>
                <a:lnTo>
                  <a:pt x="1760088" y="0"/>
                </a:lnTo>
                <a:lnTo>
                  <a:pt x="1760088" y="532427"/>
                </a:lnTo>
                <a:lnTo>
                  <a:pt x="0" y="53242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10526427">
            <a:off x="9642259" y="8241197"/>
            <a:ext cx="982912" cy="532427"/>
          </a:xfrm>
          <a:custGeom>
            <a:avLst/>
            <a:gdLst/>
            <a:ahLst/>
            <a:cxnLst/>
            <a:rect r="r" b="b" t="t" l="l"/>
            <a:pathLst>
              <a:path h="532427" w="982912">
                <a:moveTo>
                  <a:pt x="0" y="0"/>
                </a:moveTo>
                <a:lnTo>
                  <a:pt x="982912" y="0"/>
                </a:lnTo>
                <a:lnTo>
                  <a:pt x="982912" y="532427"/>
                </a:lnTo>
                <a:lnTo>
                  <a:pt x="0" y="53242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79068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7259300" y="622300"/>
            <a:ext cx="152400" cy="2571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11</a:t>
            </a:r>
          </a:p>
        </p:txBody>
      </p:sp>
    </p:spTree>
  </p:cSld>
  <p:clrMapOvr>
    <a:masterClrMapping/>
  </p:clrMapOvr>
  <p:transition spd="fast">
    <p:cover dir="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40827" y="5143500"/>
            <a:ext cx="5693246" cy="6578330"/>
          </a:xfrm>
          <a:custGeom>
            <a:avLst/>
            <a:gdLst/>
            <a:ahLst/>
            <a:cxnLst/>
            <a:rect r="r" b="b" t="t" l="l"/>
            <a:pathLst>
              <a:path h="6578330" w="5693246">
                <a:moveTo>
                  <a:pt x="0" y="0"/>
                </a:moveTo>
                <a:lnTo>
                  <a:pt x="5693246" y="0"/>
                </a:lnTo>
                <a:lnTo>
                  <a:pt x="5693246" y="6578330"/>
                </a:lnTo>
                <a:lnTo>
                  <a:pt x="0" y="657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7564277" y="513702"/>
            <a:ext cx="13564747" cy="9643302"/>
          </a:xfrm>
          <a:custGeom>
            <a:avLst/>
            <a:gdLst/>
            <a:ahLst/>
            <a:cxnLst/>
            <a:rect r="r" b="b" t="t" l="l"/>
            <a:pathLst>
              <a:path h="9643302" w="13564747">
                <a:moveTo>
                  <a:pt x="0" y="0"/>
                </a:moveTo>
                <a:lnTo>
                  <a:pt x="13564748" y="0"/>
                </a:lnTo>
                <a:lnTo>
                  <a:pt x="13564748" y="9643302"/>
                </a:lnTo>
                <a:lnTo>
                  <a:pt x="0" y="9643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16508" y="4162663"/>
            <a:ext cx="7070942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When someone has a blood test, a small amount of blood is taken and kept in a tube for testing.</a:t>
            </a: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16508" y="6210538"/>
            <a:ext cx="7070942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To closely examine it, blood undergoes component separation. One common method involves spinning it at very high speeds in a centrifuge.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33806" y="7134225"/>
            <a:ext cx="6023738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Blood is divided into its components, with the heaviest parts at the bottom.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357786">
            <a:off x="293684" y="-1877490"/>
            <a:ext cx="3043573" cy="5812379"/>
          </a:xfrm>
          <a:custGeom>
            <a:avLst/>
            <a:gdLst/>
            <a:ahLst/>
            <a:cxnLst/>
            <a:rect r="r" b="b" t="t" l="l"/>
            <a:pathLst>
              <a:path h="5812379" w="3043573">
                <a:moveTo>
                  <a:pt x="0" y="0"/>
                </a:moveTo>
                <a:lnTo>
                  <a:pt x="3043573" y="0"/>
                </a:lnTo>
                <a:lnTo>
                  <a:pt x="3043573" y="5812380"/>
                </a:lnTo>
                <a:lnTo>
                  <a:pt x="0" y="58123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21308" y="2104787"/>
            <a:ext cx="3919519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BLOOD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284476" y="1951207"/>
            <a:ext cx="1090085" cy="4252106"/>
            <a:chOff x="0" y="0"/>
            <a:chExt cx="1453447" cy="56694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3447" cy="5669475"/>
            </a:xfrm>
            <a:custGeom>
              <a:avLst/>
              <a:gdLst/>
              <a:ahLst/>
              <a:cxnLst/>
              <a:rect r="r" b="b" t="t" l="l"/>
              <a:pathLst>
                <a:path h="5669475" w="1453447">
                  <a:moveTo>
                    <a:pt x="0" y="0"/>
                  </a:moveTo>
                  <a:lnTo>
                    <a:pt x="1453447" y="0"/>
                  </a:lnTo>
                  <a:lnTo>
                    <a:pt x="1453447" y="5669475"/>
                  </a:lnTo>
                  <a:lnTo>
                    <a:pt x="0" y="5669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789973" y="2409863"/>
              <a:ext cx="481067" cy="424874"/>
              <a:chOff x="0" y="0"/>
              <a:chExt cx="95026" cy="83926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95026" cy="83926"/>
              </a:xfrm>
              <a:custGeom>
                <a:avLst/>
                <a:gdLst/>
                <a:ahLst/>
                <a:cxnLst/>
                <a:rect r="r" b="b" t="t" l="l"/>
                <a:pathLst>
                  <a:path h="83926" w="95026">
                    <a:moveTo>
                      <a:pt x="0" y="0"/>
                    </a:moveTo>
                    <a:lnTo>
                      <a:pt x="95026" y="0"/>
                    </a:lnTo>
                    <a:lnTo>
                      <a:pt x="95026" y="83926"/>
                    </a:lnTo>
                    <a:lnTo>
                      <a:pt x="0" y="83926"/>
                    </a:lnTo>
                    <a:close/>
                  </a:path>
                </a:pathLst>
              </a:custGeom>
              <a:solidFill>
                <a:srgbClr val="D7D8DA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85725"/>
                <a:ext cx="95026" cy="1696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220511" y="1795819"/>
              <a:ext cx="973828" cy="1418630"/>
              <a:chOff x="0" y="0"/>
              <a:chExt cx="192361" cy="28022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92361" cy="280223"/>
              </a:xfrm>
              <a:custGeom>
                <a:avLst/>
                <a:gdLst/>
                <a:ahLst/>
                <a:cxnLst/>
                <a:rect r="r" b="b" t="t" l="l"/>
                <a:pathLst>
                  <a:path h="280223" w="192361">
                    <a:moveTo>
                      <a:pt x="0" y="0"/>
                    </a:moveTo>
                    <a:lnTo>
                      <a:pt x="192361" y="0"/>
                    </a:lnTo>
                    <a:lnTo>
                      <a:pt x="192361" y="280223"/>
                    </a:lnTo>
                    <a:lnTo>
                      <a:pt x="0" y="280223"/>
                    </a:lnTo>
                    <a:close/>
                  </a:path>
                </a:pathLst>
              </a:custGeom>
              <a:solidFill>
                <a:srgbClr val="FFD20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85725"/>
                <a:ext cx="192361" cy="3659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220511" y="3042411"/>
              <a:ext cx="973828" cy="172038"/>
              <a:chOff x="0" y="0"/>
              <a:chExt cx="192361" cy="3398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92361" cy="33983"/>
              </a:xfrm>
              <a:custGeom>
                <a:avLst/>
                <a:gdLst/>
                <a:ahLst/>
                <a:cxnLst/>
                <a:rect r="r" b="b" t="t" l="l"/>
                <a:pathLst>
                  <a:path h="33983" w="192361">
                    <a:moveTo>
                      <a:pt x="0" y="0"/>
                    </a:moveTo>
                    <a:lnTo>
                      <a:pt x="192361" y="0"/>
                    </a:lnTo>
                    <a:lnTo>
                      <a:pt x="192361" y="33983"/>
                    </a:lnTo>
                    <a:lnTo>
                      <a:pt x="0" y="33983"/>
                    </a:lnTo>
                    <a:close/>
                  </a:path>
                </a:pathLst>
              </a:custGeom>
              <a:solidFill>
                <a:srgbClr val="FFF8ED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85725"/>
                <a:ext cx="192361" cy="1197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220511" y="1556385"/>
              <a:ext cx="973828" cy="478868"/>
              <a:chOff x="0" y="0"/>
              <a:chExt cx="868978" cy="42731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68978" cy="427310"/>
              </a:xfrm>
              <a:custGeom>
                <a:avLst/>
                <a:gdLst/>
                <a:ahLst/>
                <a:cxnLst/>
                <a:rect r="r" b="b" t="t" l="l"/>
                <a:pathLst>
                  <a:path h="427310" w="868978">
                    <a:moveTo>
                      <a:pt x="434489" y="0"/>
                    </a:moveTo>
                    <a:cubicBezTo>
                      <a:pt x="194527" y="0"/>
                      <a:pt x="0" y="95657"/>
                      <a:pt x="0" y="213655"/>
                    </a:cubicBezTo>
                    <a:cubicBezTo>
                      <a:pt x="0" y="331653"/>
                      <a:pt x="194527" y="427310"/>
                      <a:pt x="434489" y="427310"/>
                    </a:cubicBezTo>
                    <a:cubicBezTo>
                      <a:pt x="674451" y="427310"/>
                      <a:pt x="868978" y="331653"/>
                      <a:pt x="868978" y="213655"/>
                    </a:cubicBezTo>
                    <a:cubicBezTo>
                      <a:pt x="868978" y="95657"/>
                      <a:pt x="674451" y="0"/>
                      <a:pt x="434489" y="0"/>
                    </a:cubicBezTo>
                    <a:close/>
                  </a:path>
                </a:pathLst>
              </a:custGeom>
              <a:solidFill>
                <a:srgbClr val="FFE466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81467" y="-45665"/>
                <a:ext cx="706045" cy="4329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-10800000">
              <a:off x="789973" y="2757947"/>
              <a:ext cx="528128" cy="206378"/>
            </a:xfrm>
            <a:custGeom>
              <a:avLst/>
              <a:gdLst/>
              <a:ahLst/>
              <a:cxnLst/>
              <a:rect r="r" b="b" t="t" l="l"/>
              <a:pathLst>
                <a:path h="206378" w="528128">
                  <a:moveTo>
                    <a:pt x="0" y="0"/>
                  </a:moveTo>
                  <a:lnTo>
                    <a:pt x="528128" y="0"/>
                  </a:lnTo>
                  <a:lnTo>
                    <a:pt x="528128" y="206378"/>
                  </a:lnTo>
                  <a:lnTo>
                    <a:pt x="0" y="206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1746825" t="-3114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10800000">
              <a:off x="749992" y="2354937"/>
              <a:ext cx="580809" cy="226964"/>
            </a:xfrm>
            <a:custGeom>
              <a:avLst/>
              <a:gdLst/>
              <a:ahLst/>
              <a:cxnLst/>
              <a:rect r="r" b="b" t="t" l="l"/>
              <a:pathLst>
                <a:path h="226964" w="580809">
                  <a:moveTo>
                    <a:pt x="0" y="0"/>
                  </a:moveTo>
                  <a:lnTo>
                    <a:pt x="580809" y="0"/>
                  </a:lnTo>
                  <a:lnTo>
                    <a:pt x="580809" y="226964"/>
                  </a:lnTo>
                  <a:lnTo>
                    <a:pt x="0" y="226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1746825" t="-3114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-10800000">
              <a:off x="726724" y="1920263"/>
              <a:ext cx="604077" cy="236057"/>
            </a:xfrm>
            <a:custGeom>
              <a:avLst/>
              <a:gdLst/>
              <a:ahLst/>
              <a:cxnLst/>
              <a:rect r="r" b="b" t="t" l="l"/>
              <a:pathLst>
                <a:path h="236057" w="604077">
                  <a:moveTo>
                    <a:pt x="0" y="0"/>
                  </a:moveTo>
                  <a:lnTo>
                    <a:pt x="604077" y="0"/>
                  </a:lnTo>
                  <a:lnTo>
                    <a:pt x="604077" y="236057"/>
                  </a:lnTo>
                  <a:lnTo>
                    <a:pt x="0" y="236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1746825" t="-3114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-10800000">
              <a:off x="726724" y="1496708"/>
              <a:ext cx="604077" cy="236057"/>
            </a:xfrm>
            <a:custGeom>
              <a:avLst/>
              <a:gdLst/>
              <a:ahLst/>
              <a:cxnLst/>
              <a:rect r="r" b="b" t="t" l="l"/>
              <a:pathLst>
                <a:path h="236057" w="604077">
                  <a:moveTo>
                    <a:pt x="0" y="0"/>
                  </a:moveTo>
                  <a:lnTo>
                    <a:pt x="604077" y="0"/>
                  </a:lnTo>
                  <a:lnTo>
                    <a:pt x="604077" y="236057"/>
                  </a:lnTo>
                  <a:lnTo>
                    <a:pt x="0" y="236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1746825" t="-3114" r="0" b="0"/>
              </a:stretch>
            </a:blipFill>
          </p:spPr>
        </p:sp>
      </p:grpSp>
      <p:sp>
        <p:nvSpPr>
          <p:cNvPr name="Freeform 27" id="27"/>
          <p:cNvSpPr/>
          <p:nvPr/>
        </p:nvSpPr>
        <p:spPr>
          <a:xfrm flipH="false" flipV="false" rot="-10800000">
            <a:off x="12374561" y="3380883"/>
            <a:ext cx="1671114" cy="505512"/>
          </a:xfrm>
          <a:custGeom>
            <a:avLst/>
            <a:gdLst/>
            <a:ahLst/>
            <a:cxnLst/>
            <a:rect r="r" b="b" t="t" l="l"/>
            <a:pathLst>
              <a:path h="505512" w="1671114">
                <a:moveTo>
                  <a:pt x="0" y="0"/>
                </a:moveTo>
                <a:lnTo>
                  <a:pt x="1671114" y="0"/>
                </a:lnTo>
                <a:lnTo>
                  <a:pt x="1671114" y="505512"/>
                </a:lnTo>
                <a:lnTo>
                  <a:pt x="0" y="5055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10800000">
            <a:off x="12374561" y="4077260"/>
            <a:ext cx="1671114" cy="505512"/>
          </a:xfrm>
          <a:custGeom>
            <a:avLst/>
            <a:gdLst/>
            <a:ahLst/>
            <a:cxnLst/>
            <a:rect r="r" b="b" t="t" l="l"/>
            <a:pathLst>
              <a:path h="505512" w="1671114">
                <a:moveTo>
                  <a:pt x="0" y="0"/>
                </a:moveTo>
                <a:lnTo>
                  <a:pt x="1671114" y="0"/>
                </a:lnTo>
                <a:lnTo>
                  <a:pt x="1671114" y="505512"/>
                </a:lnTo>
                <a:lnTo>
                  <a:pt x="0" y="5055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10800000">
            <a:off x="12374561" y="5243364"/>
            <a:ext cx="1671114" cy="505512"/>
          </a:xfrm>
          <a:custGeom>
            <a:avLst/>
            <a:gdLst/>
            <a:ahLst/>
            <a:cxnLst/>
            <a:rect r="r" b="b" t="t" l="l"/>
            <a:pathLst>
              <a:path h="505512" w="1671114">
                <a:moveTo>
                  <a:pt x="0" y="0"/>
                </a:moveTo>
                <a:lnTo>
                  <a:pt x="1671114" y="0"/>
                </a:lnTo>
                <a:lnTo>
                  <a:pt x="1671114" y="505512"/>
                </a:lnTo>
                <a:lnTo>
                  <a:pt x="0" y="5055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4216940" y="3369870"/>
            <a:ext cx="1360784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plasma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216940" y="4047196"/>
            <a:ext cx="3042360" cy="99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white blood cells and platelets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303283" y="5210173"/>
            <a:ext cx="2548882" cy="53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red blood cells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7259300" y="622300"/>
            <a:ext cx="152400" cy="2571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12</a:t>
            </a:r>
          </a:p>
        </p:txBody>
      </p:sp>
    </p:spTree>
  </p:cSld>
  <p:clrMapOvr>
    <a:masterClrMapping/>
  </p:clrMapOvr>
  <p:transition spd="fast">
    <p:cover dir="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82235" y="-750585"/>
            <a:ext cx="3421871" cy="4145438"/>
          </a:xfrm>
          <a:custGeom>
            <a:avLst/>
            <a:gdLst/>
            <a:ahLst/>
            <a:cxnLst/>
            <a:rect r="r" b="b" t="t" l="l"/>
            <a:pathLst>
              <a:path h="4145438" w="3421871">
                <a:moveTo>
                  <a:pt x="0" y="0"/>
                </a:moveTo>
                <a:lnTo>
                  <a:pt x="3421870" y="0"/>
                </a:lnTo>
                <a:lnTo>
                  <a:pt x="3421870" y="4145438"/>
                </a:lnTo>
                <a:lnTo>
                  <a:pt x="0" y="4145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48104" y="6674305"/>
            <a:ext cx="4882020" cy="3612695"/>
          </a:xfrm>
          <a:custGeom>
            <a:avLst/>
            <a:gdLst/>
            <a:ahLst/>
            <a:cxnLst/>
            <a:rect r="r" b="b" t="t" l="l"/>
            <a:pathLst>
              <a:path h="3612695" w="4882020">
                <a:moveTo>
                  <a:pt x="0" y="0"/>
                </a:moveTo>
                <a:lnTo>
                  <a:pt x="4882020" y="0"/>
                </a:lnTo>
                <a:lnTo>
                  <a:pt x="4882020" y="3612695"/>
                </a:lnTo>
                <a:lnTo>
                  <a:pt x="0" y="3612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8349070" y="864524"/>
            <a:ext cx="12038041" cy="8557953"/>
          </a:xfrm>
          <a:custGeom>
            <a:avLst/>
            <a:gdLst/>
            <a:ahLst/>
            <a:cxnLst/>
            <a:rect r="r" b="b" t="t" l="l"/>
            <a:pathLst>
              <a:path h="8557953" w="12038041">
                <a:moveTo>
                  <a:pt x="0" y="0"/>
                </a:moveTo>
                <a:lnTo>
                  <a:pt x="12038041" y="0"/>
                </a:lnTo>
                <a:lnTo>
                  <a:pt x="12038041" y="8557952"/>
                </a:lnTo>
                <a:lnTo>
                  <a:pt x="0" y="85579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16508" y="4457938"/>
            <a:ext cx="6485821" cy="346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9"/>
              </a:lnSpc>
              <a:spcBef>
                <a:spcPct val="0"/>
              </a:spcBef>
            </a:pPr>
            <a:r>
              <a:rPr lang="en-US" sz="2999" strike="noStrike" u="none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These are tubes or channels that carry blood throughout our body. </a:t>
            </a:r>
          </a:p>
          <a:p>
            <a:pPr algn="l" marL="0" indent="0" lvl="0">
              <a:lnSpc>
                <a:spcPts val="389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899"/>
              </a:lnSpc>
              <a:spcBef>
                <a:spcPct val="0"/>
              </a:spcBef>
            </a:pPr>
            <a:r>
              <a:rPr lang="en-US" sz="2999" strike="noStrike" u="none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There are three types of blood vessels—veins, arteries and capillaries. Each one differs in size and structure.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21308" y="2400062"/>
            <a:ext cx="5136155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BLOOD VESSELS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353008" y="743392"/>
            <a:ext cx="4030165" cy="8624866"/>
            <a:chOff x="0" y="0"/>
            <a:chExt cx="5373553" cy="114998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373553" cy="11499822"/>
            </a:xfrm>
            <a:custGeom>
              <a:avLst/>
              <a:gdLst/>
              <a:ahLst/>
              <a:cxnLst/>
              <a:rect r="r" b="b" t="t" l="l"/>
              <a:pathLst>
                <a:path h="11499822" w="5373553">
                  <a:moveTo>
                    <a:pt x="0" y="0"/>
                  </a:moveTo>
                  <a:lnTo>
                    <a:pt x="5373553" y="0"/>
                  </a:lnTo>
                  <a:lnTo>
                    <a:pt x="5373553" y="11499822"/>
                  </a:lnTo>
                  <a:lnTo>
                    <a:pt x="0" y="11499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80940" y="380411"/>
              <a:ext cx="4811672" cy="11119411"/>
            </a:xfrm>
            <a:custGeom>
              <a:avLst/>
              <a:gdLst/>
              <a:ahLst/>
              <a:cxnLst/>
              <a:rect r="r" b="b" t="t" l="l"/>
              <a:pathLst>
                <a:path h="11119411" w="4811672">
                  <a:moveTo>
                    <a:pt x="0" y="0"/>
                  </a:moveTo>
                  <a:lnTo>
                    <a:pt x="4811673" y="0"/>
                  </a:lnTo>
                  <a:lnTo>
                    <a:pt x="4811673" y="11119411"/>
                  </a:lnTo>
                  <a:lnTo>
                    <a:pt x="0" y="11119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259300" y="622300"/>
            <a:ext cx="152400" cy="2571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13</a:t>
            </a:r>
          </a:p>
        </p:txBody>
      </p:sp>
    </p:spTree>
  </p:cSld>
  <p:clrMapOvr>
    <a:masterClrMapping/>
  </p:clrMapOvr>
  <p:transition spd="fast">
    <p:cover dir="d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7786">
            <a:off x="293684" y="-1877490"/>
            <a:ext cx="3043573" cy="5812379"/>
          </a:xfrm>
          <a:custGeom>
            <a:avLst/>
            <a:gdLst/>
            <a:ahLst/>
            <a:cxnLst/>
            <a:rect r="r" b="b" t="t" l="l"/>
            <a:pathLst>
              <a:path h="5812379" w="3043573">
                <a:moveTo>
                  <a:pt x="0" y="0"/>
                </a:moveTo>
                <a:lnTo>
                  <a:pt x="3043573" y="0"/>
                </a:lnTo>
                <a:lnTo>
                  <a:pt x="3043573" y="5812380"/>
                </a:lnTo>
                <a:lnTo>
                  <a:pt x="0" y="5812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41377" y="5143500"/>
            <a:ext cx="5693246" cy="6578330"/>
          </a:xfrm>
          <a:custGeom>
            <a:avLst/>
            <a:gdLst/>
            <a:ahLst/>
            <a:cxnLst/>
            <a:rect r="r" b="b" t="t" l="l"/>
            <a:pathLst>
              <a:path h="6578330" w="5693246">
                <a:moveTo>
                  <a:pt x="0" y="0"/>
                </a:moveTo>
                <a:lnTo>
                  <a:pt x="5693246" y="0"/>
                </a:lnTo>
                <a:lnTo>
                  <a:pt x="5693246" y="6578330"/>
                </a:lnTo>
                <a:lnTo>
                  <a:pt x="0" y="6578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410633" y="3566942"/>
            <a:ext cx="15466734" cy="8205340"/>
          </a:xfrm>
          <a:custGeom>
            <a:avLst/>
            <a:gdLst/>
            <a:ahLst/>
            <a:cxnLst/>
            <a:rect r="r" b="b" t="t" l="l"/>
            <a:pathLst>
              <a:path h="8205340" w="15466734">
                <a:moveTo>
                  <a:pt x="0" y="0"/>
                </a:moveTo>
                <a:lnTo>
                  <a:pt x="15466734" y="0"/>
                </a:lnTo>
                <a:lnTo>
                  <a:pt x="15466734" y="8205340"/>
                </a:lnTo>
                <a:lnTo>
                  <a:pt x="0" y="8205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3463" r="0" b="-2054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06581" y="4140476"/>
            <a:ext cx="9259506" cy="99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It has the </a:t>
            </a:r>
            <a:r>
              <a:rPr lang="en-US" sz="27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thickest wall </a:t>
            </a: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of all three, allowing it to withstand the high pressure created by the heart.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06581" y="5926366"/>
            <a:ext cx="9259506" cy="143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It has the </a:t>
            </a:r>
            <a:r>
              <a:rPr lang="en-US" sz="2800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thinnest wall </a:t>
            </a:r>
            <a:r>
              <a:rPr lang="en-US" sz="2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to allow substances such as oxygen and sugars to pass through its wall—into or out of the blood.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51099" y="4378601"/>
            <a:ext cx="132161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9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Artery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628502" y="6085122"/>
            <a:ext cx="1209029" cy="1209029"/>
            <a:chOff x="0" y="0"/>
            <a:chExt cx="1612038" cy="16120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12038" cy="1612038"/>
            </a:xfrm>
            <a:custGeom>
              <a:avLst/>
              <a:gdLst/>
              <a:ahLst/>
              <a:cxnLst/>
              <a:rect r="r" b="b" t="t" l="l"/>
              <a:pathLst>
                <a:path h="1612038" w="1612038">
                  <a:moveTo>
                    <a:pt x="0" y="0"/>
                  </a:moveTo>
                  <a:lnTo>
                    <a:pt x="1612038" y="0"/>
                  </a:lnTo>
                  <a:lnTo>
                    <a:pt x="1612038" y="1612038"/>
                  </a:lnTo>
                  <a:lnTo>
                    <a:pt x="0" y="1612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109834" y="109834"/>
              <a:ext cx="1392370" cy="1392370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8ED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37594" lIns="37594" bIns="37594" rIns="37594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</p:grpSp>
      <p:sp>
        <p:nvSpPr>
          <p:cNvPr name="TextBox 13" id="13"/>
          <p:cNvSpPr txBox="true"/>
          <p:nvPr/>
        </p:nvSpPr>
        <p:spPr>
          <a:xfrm rot="0">
            <a:off x="6606581" y="7921806"/>
            <a:ext cx="9259506" cy="143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It is</a:t>
            </a:r>
            <a:r>
              <a:rPr lang="en-US" sz="2800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less muscular and stretchy</a:t>
            </a:r>
            <a:r>
              <a:rPr lang="en-US" sz="2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than an artery, so blood moves through it with low pressure. It also has a special valve that helps blood go only one way.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551099" y="6361023"/>
            <a:ext cx="1790734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9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Capillary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427679" y="3888859"/>
            <a:ext cx="1610674" cy="1610674"/>
            <a:chOff x="0" y="0"/>
            <a:chExt cx="2147565" cy="2147565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2147565" cy="2147565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B6A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3276" lIns="53276" bIns="53276" rIns="53276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49093" y="149093"/>
              <a:ext cx="1849378" cy="1849378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94F52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3276" lIns="53276" bIns="53276" rIns="53276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643348" y="643348"/>
              <a:ext cx="860868" cy="860868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8ED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3276" lIns="53276" bIns="53276" rIns="53276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2433445" y="7879739"/>
            <a:ext cx="1610674" cy="1610674"/>
            <a:chOff x="0" y="0"/>
            <a:chExt cx="2147565" cy="2147565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2147565" cy="2147565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B6A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3276" lIns="53276" bIns="53276" rIns="53276"/>
              <a:lstStyle/>
              <a:p>
                <a:pPr algn="ctr" marL="0" indent="0" lvl="0">
                  <a:lnSpc>
                    <a:spcPts val="2868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149093" y="149093"/>
              <a:ext cx="1849378" cy="1849378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94F52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3276" lIns="53276" bIns="53276" rIns="53276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321674" y="321674"/>
              <a:ext cx="1504216" cy="1504216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8ED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3276" lIns="53276" bIns="53276" rIns="53276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</p:grpSp>
      <p:sp>
        <p:nvSpPr>
          <p:cNvPr name="TextBox 35" id="35"/>
          <p:cNvSpPr txBox="true"/>
          <p:nvPr/>
        </p:nvSpPr>
        <p:spPr>
          <a:xfrm rot="0">
            <a:off x="3369559" y="2622034"/>
            <a:ext cx="11548881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Let’s take a closer look at the three types of blood vessels: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809564" y="1022056"/>
            <a:ext cx="6668872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BLOOD VESSELS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551099" y="8369481"/>
            <a:ext cx="103607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9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Vein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7259300" y="622300"/>
            <a:ext cx="152400" cy="2571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14</a:t>
            </a:r>
          </a:p>
        </p:txBody>
      </p:sp>
    </p:spTree>
  </p:cSld>
  <p:clrMapOvr>
    <a:masterClrMapping/>
  </p:clrMapOvr>
  <p:transition spd="fast">
    <p:cover dir="d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7786">
            <a:off x="293684" y="-1877490"/>
            <a:ext cx="3043573" cy="5812379"/>
          </a:xfrm>
          <a:custGeom>
            <a:avLst/>
            <a:gdLst/>
            <a:ahLst/>
            <a:cxnLst/>
            <a:rect r="r" b="b" t="t" l="l"/>
            <a:pathLst>
              <a:path h="5812379" w="3043573">
                <a:moveTo>
                  <a:pt x="0" y="0"/>
                </a:moveTo>
                <a:lnTo>
                  <a:pt x="3043573" y="0"/>
                </a:lnTo>
                <a:lnTo>
                  <a:pt x="3043573" y="5812380"/>
                </a:lnTo>
                <a:lnTo>
                  <a:pt x="0" y="5812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41377" y="5143500"/>
            <a:ext cx="5693246" cy="6578330"/>
          </a:xfrm>
          <a:custGeom>
            <a:avLst/>
            <a:gdLst/>
            <a:ahLst/>
            <a:cxnLst/>
            <a:rect r="r" b="b" t="t" l="l"/>
            <a:pathLst>
              <a:path h="6578330" w="5693246">
                <a:moveTo>
                  <a:pt x="0" y="0"/>
                </a:moveTo>
                <a:lnTo>
                  <a:pt x="5693246" y="0"/>
                </a:lnTo>
                <a:lnTo>
                  <a:pt x="5693246" y="6578330"/>
                </a:lnTo>
                <a:lnTo>
                  <a:pt x="0" y="6578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410633" y="3566942"/>
            <a:ext cx="15466734" cy="8205340"/>
          </a:xfrm>
          <a:custGeom>
            <a:avLst/>
            <a:gdLst/>
            <a:ahLst/>
            <a:cxnLst/>
            <a:rect r="r" b="b" t="t" l="l"/>
            <a:pathLst>
              <a:path h="8205340" w="15466734">
                <a:moveTo>
                  <a:pt x="0" y="0"/>
                </a:moveTo>
                <a:lnTo>
                  <a:pt x="15466734" y="0"/>
                </a:lnTo>
                <a:lnTo>
                  <a:pt x="15466734" y="8205340"/>
                </a:lnTo>
                <a:lnTo>
                  <a:pt x="0" y="8205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3463" r="0" b="-2054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77578" y="7176477"/>
            <a:ext cx="3374663" cy="99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Carries blood </a:t>
            </a:r>
            <a:r>
              <a:rPr lang="en-US" b="true" sz="27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away from the heart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35759" y="7176477"/>
            <a:ext cx="3374663" cy="99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Carries blood back </a:t>
            </a:r>
            <a:r>
              <a:rPr lang="en-US" b="true" sz="27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towards the heart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88634" y="7176477"/>
            <a:ext cx="4306811" cy="145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Assists in the </a:t>
            </a:r>
            <a:r>
              <a:rPr lang="en-US" b="true" sz="27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exchange of substances</a:t>
            </a: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between the blood and tissues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57584" y="6429345"/>
            <a:ext cx="20146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b="true" sz="2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Artery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06954" y="6429345"/>
            <a:ext cx="1832273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999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Vein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73380" y="6429345"/>
            <a:ext cx="2737317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999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Capillary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486966" y="4618048"/>
            <a:ext cx="1310147" cy="1310147"/>
            <a:chOff x="0" y="0"/>
            <a:chExt cx="1746862" cy="17468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46862" cy="1746862"/>
            </a:xfrm>
            <a:custGeom>
              <a:avLst/>
              <a:gdLst/>
              <a:ahLst/>
              <a:cxnLst/>
              <a:rect r="r" b="b" t="t" l="l"/>
              <a:pathLst>
                <a:path h="1746862" w="1746862">
                  <a:moveTo>
                    <a:pt x="0" y="0"/>
                  </a:moveTo>
                  <a:lnTo>
                    <a:pt x="1746862" y="0"/>
                  </a:lnTo>
                  <a:lnTo>
                    <a:pt x="1746862" y="1746862"/>
                  </a:lnTo>
                  <a:lnTo>
                    <a:pt x="0" y="1746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13" id="13"/>
            <p:cNvGrpSpPr/>
            <p:nvPr/>
          </p:nvGrpSpPr>
          <p:grpSpPr>
            <a:xfrm rot="0">
              <a:off x="119020" y="119020"/>
              <a:ext cx="1508822" cy="1508822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8ED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3559572" y="4467785"/>
            <a:ext cx="1610674" cy="1610674"/>
            <a:chOff x="0" y="0"/>
            <a:chExt cx="2147565" cy="2147565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2147565" cy="2147565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B6A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08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149093" y="149093"/>
              <a:ext cx="1849378" cy="1849378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94F52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643348" y="643348"/>
              <a:ext cx="860868" cy="860868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8ED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</p:grpSp>
      <p:grpSp>
        <p:nvGrpSpPr>
          <p:cNvPr name="Group 26" id="26"/>
          <p:cNvGrpSpPr/>
          <p:nvPr/>
        </p:nvGrpSpPr>
        <p:grpSpPr>
          <a:xfrm rot="0">
            <a:off x="13117754" y="4467785"/>
            <a:ext cx="1610674" cy="1610674"/>
            <a:chOff x="0" y="0"/>
            <a:chExt cx="2147565" cy="2147565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2147565" cy="2147565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B6A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3276" lIns="53276" bIns="53276" rIns="53276"/>
              <a:lstStyle/>
              <a:p>
                <a:pPr algn="ctr" marL="0" indent="0" lvl="0">
                  <a:lnSpc>
                    <a:spcPts val="2868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149093" y="149093"/>
              <a:ext cx="1849378" cy="1849378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94F52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3276" lIns="53276" bIns="53276" rIns="53276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321674" y="321674"/>
              <a:ext cx="1504216" cy="1504216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8ED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3276" lIns="53276" bIns="53276" rIns="53276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</p:grpSp>
      <p:sp>
        <p:nvSpPr>
          <p:cNvPr name="TextBox 36" id="36"/>
          <p:cNvSpPr txBox="true"/>
          <p:nvPr/>
        </p:nvSpPr>
        <p:spPr>
          <a:xfrm rot="0">
            <a:off x="2468125" y="2622034"/>
            <a:ext cx="133517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Each type of blood vessel has a unique role in the circulatory system.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809564" y="1022056"/>
            <a:ext cx="6668872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BLOOD VESSELS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0" y="9255467"/>
            <a:ext cx="18288000" cy="1031533"/>
            <a:chOff x="0" y="0"/>
            <a:chExt cx="3277003" cy="18483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277003" cy="184839"/>
            </a:xfrm>
            <a:custGeom>
              <a:avLst/>
              <a:gdLst/>
              <a:ahLst/>
              <a:cxnLst/>
              <a:rect r="r" b="b" t="t" l="l"/>
              <a:pathLst>
                <a:path h="184839" w="3277003">
                  <a:moveTo>
                    <a:pt x="0" y="0"/>
                  </a:moveTo>
                  <a:lnTo>
                    <a:pt x="3277003" y="0"/>
                  </a:lnTo>
                  <a:lnTo>
                    <a:pt x="3277003" y="184839"/>
                  </a:lnTo>
                  <a:lnTo>
                    <a:pt x="0" y="184839"/>
                  </a:lnTo>
                  <a:close/>
                </a:path>
              </a:pathLst>
            </a:custGeom>
            <a:solidFill>
              <a:srgbClr val="C94F52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3277003" cy="213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4927899" y="9397632"/>
            <a:ext cx="8432203" cy="526756"/>
            <a:chOff x="0" y="0"/>
            <a:chExt cx="11242937" cy="702341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623328" cy="702341"/>
            </a:xfrm>
            <a:custGeom>
              <a:avLst/>
              <a:gdLst/>
              <a:ahLst/>
              <a:cxnLst/>
              <a:rect r="r" b="b" t="t" l="l"/>
              <a:pathLst>
                <a:path h="702341" w="623328">
                  <a:moveTo>
                    <a:pt x="0" y="0"/>
                  </a:moveTo>
                  <a:lnTo>
                    <a:pt x="623328" y="0"/>
                  </a:lnTo>
                  <a:lnTo>
                    <a:pt x="623328" y="702341"/>
                  </a:lnTo>
                  <a:lnTo>
                    <a:pt x="0" y="702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3" id="43"/>
            <p:cNvSpPr txBox="true"/>
            <p:nvPr/>
          </p:nvSpPr>
          <p:spPr>
            <a:xfrm rot="0">
              <a:off x="1820269" y="151373"/>
              <a:ext cx="9422669" cy="550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Remember ‘A’ for ‘artery’ and ‘away’ from the heart!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736937" y="151373"/>
              <a:ext cx="709557" cy="550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b="true" sz="2200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TIP</a:t>
              </a: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7259300" y="622300"/>
            <a:ext cx="152400" cy="2571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15</a:t>
            </a:r>
          </a:p>
        </p:txBody>
      </p:sp>
    </p:spTree>
  </p:cSld>
  <p:clrMapOvr>
    <a:masterClrMapping/>
  </p:clrMapOvr>
  <p:transition spd="fast">
    <p:cover dir="d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82235" y="-750585"/>
            <a:ext cx="3421871" cy="4145438"/>
          </a:xfrm>
          <a:custGeom>
            <a:avLst/>
            <a:gdLst/>
            <a:ahLst/>
            <a:cxnLst/>
            <a:rect r="r" b="b" t="t" l="l"/>
            <a:pathLst>
              <a:path h="4145438" w="3421871">
                <a:moveTo>
                  <a:pt x="0" y="0"/>
                </a:moveTo>
                <a:lnTo>
                  <a:pt x="3421870" y="0"/>
                </a:lnTo>
                <a:lnTo>
                  <a:pt x="3421870" y="4145438"/>
                </a:lnTo>
                <a:lnTo>
                  <a:pt x="0" y="4145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98702" y="6674305"/>
            <a:ext cx="4882020" cy="3612695"/>
          </a:xfrm>
          <a:custGeom>
            <a:avLst/>
            <a:gdLst/>
            <a:ahLst/>
            <a:cxnLst/>
            <a:rect r="r" b="b" t="t" l="l"/>
            <a:pathLst>
              <a:path h="3612695" w="4882020">
                <a:moveTo>
                  <a:pt x="0" y="0"/>
                </a:moveTo>
                <a:lnTo>
                  <a:pt x="4882020" y="0"/>
                </a:lnTo>
                <a:lnTo>
                  <a:pt x="4882020" y="3612695"/>
                </a:lnTo>
                <a:lnTo>
                  <a:pt x="0" y="3612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348675" y="864524"/>
            <a:ext cx="12038041" cy="8557953"/>
          </a:xfrm>
          <a:custGeom>
            <a:avLst/>
            <a:gdLst/>
            <a:ahLst/>
            <a:cxnLst/>
            <a:rect r="r" b="b" t="t" l="l"/>
            <a:pathLst>
              <a:path h="8557953" w="12038041">
                <a:moveTo>
                  <a:pt x="0" y="0"/>
                </a:moveTo>
                <a:lnTo>
                  <a:pt x="12038041" y="0"/>
                </a:lnTo>
                <a:lnTo>
                  <a:pt x="12038041" y="8557952"/>
                </a:lnTo>
                <a:lnTo>
                  <a:pt x="0" y="85579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24773" y="2993322"/>
            <a:ext cx="5942702" cy="4300355"/>
          </a:xfrm>
          <a:custGeom>
            <a:avLst/>
            <a:gdLst/>
            <a:ahLst/>
            <a:cxnLst/>
            <a:rect r="r" b="b" t="t" l="l"/>
            <a:pathLst>
              <a:path h="4300355" w="5942702">
                <a:moveTo>
                  <a:pt x="0" y="0"/>
                </a:moveTo>
                <a:lnTo>
                  <a:pt x="5942703" y="0"/>
                </a:lnTo>
                <a:lnTo>
                  <a:pt x="5942703" y="4300356"/>
                </a:lnTo>
                <a:lnTo>
                  <a:pt x="0" y="43003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35239" y="4659864"/>
            <a:ext cx="9027723" cy="443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Sickle cell disease (SCD) is an inherited blood disorder. People with SCD have red blood cells that become </a:t>
            </a:r>
            <a:r>
              <a:rPr lang="en-US" sz="2999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hard and sticky</a:t>
            </a: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, forming a </a:t>
            </a:r>
            <a:r>
              <a:rPr lang="en-US" sz="2999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C-shaped blood cell</a:t>
            </a: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instead of the healthy disc-shaped one.</a:t>
            </a: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</a:p>
          <a:p>
            <a:pPr algn="l">
              <a:lnSpc>
                <a:spcPts val="3899"/>
              </a:lnSpc>
            </a:pPr>
          </a:p>
          <a:p>
            <a:pPr algn="l">
              <a:lnSpc>
                <a:spcPts val="3899"/>
              </a:lnSpc>
            </a:pP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Considering what you’ve learnt about blood and blood vessels, how does this shape affect blood flow in the circulatory system?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0039" y="1712360"/>
            <a:ext cx="7122692" cy="1975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LESSON CHECK: SICKLE CELL DISEASE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2098677">
            <a:off x="15031904" y="2458851"/>
            <a:ext cx="1164930" cy="1068944"/>
          </a:xfrm>
          <a:custGeom>
            <a:avLst/>
            <a:gdLst/>
            <a:ahLst/>
            <a:cxnLst/>
            <a:rect r="r" b="b" t="t" l="l"/>
            <a:pathLst>
              <a:path h="1068944" w="1164930">
                <a:moveTo>
                  <a:pt x="0" y="0"/>
                </a:moveTo>
                <a:lnTo>
                  <a:pt x="1164930" y="0"/>
                </a:lnTo>
                <a:lnTo>
                  <a:pt x="1164930" y="1068943"/>
                </a:lnTo>
                <a:lnTo>
                  <a:pt x="0" y="10689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867570">
            <a:off x="13081812" y="6208124"/>
            <a:ext cx="1613223" cy="1480298"/>
          </a:xfrm>
          <a:custGeom>
            <a:avLst/>
            <a:gdLst/>
            <a:ahLst/>
            <a:cxnLst/>
            <a:rect r="r" b="b" t="t" l="l"/>
            <a:pathLst>
              <a:path h="1480298" w="1613223">
                <a:moveTo>
                  <a:pt x="0" y="0"/>
                </a:moveTo>
                <a:lnTo>
                  <a:pt x="1613223" y="0"/>
                </a:lnTo>
                <a:lnTo>
                  <a:pt x="1613223" y="1480299"/>
                </a:lnTo>
                <a:lnTo>
                  <a:pt x="0" y="1480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259300" y="622300"/>
            <a:ext cx="152400" cy="2571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16</a:t>
            </a:r>
          </a:p>
        </p:txBody>
      </p:sp>
    </p:spTree>
  </p:cSld>
  <p:clrMapOvr>
    <a:masterClrMapping/>
  </p:clrMapOvr>
  <p:transition spd="fast">
    <p:cover dir="d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82235" y="-750585"/>
            <a:ext cx="3421871" cy="4145438"/>
          </a:xfrm>
          <a:custGeom>
            <a:avLst/>
            <a:gdLst/>
            <a:ahLst/>
            <a:cxnLst/>
            <a:rect r="r" b="b" t="t" l="l"/>
            <a:pathLst>
              <a:path h="4145438" w="3421871">
                <a:moveTo>
                  <a:pt x="0" y="0"/>
                </a:moveTo>
                <a:lnTo>
                  <a:pt x="3421870" y="0"/>
                </a:lnTo>
                <a:lnTo>
                  <a:pt x="3421870" y="4145438"/>
                </a:lnTo>
                <a:lnTo>
                  <a:pt x="0" y="4145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98702" y="6674305"/>
            <a:ext cx="4882020" cy="3612695"/>
          </a:xfrm>
          <a:custGeom>
            <a:avLst/>
            <a:gdLst/>
            <a:ahLst/>
            <a:cxnLst/>
            <a:rect r="r" b="b" t="t" l="l"/>
            <a:pathLst>
              <a:path h="3612695" w="4882020">
                <a:moveTo>
                  <a:pt x="0" y="0"/>
                </a:moveTo>
                <a:lnTo>
                  <a:pt x="4882020" y="0"/>
                </a:lnTo>
                <a:lnTo>
                  <a:pt x="4882020" y="3612695"/>
                </a:lnTo>
                <a:lnTo>
                  <a:pt x="0" y="3612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348675" y="864524"/>
            <a:ext cx="12038041" cy="8557953"/>
          </a:xfrm>
          <a:custGeom>
            <a:avLst/>
            <a:gdLst/>
            <a:ahLst/>
            <a:cxnLst/>
            <a:rect r="r" b="b" t="t" l="l"/>
            <a:pathLst>
              <a:path h="8557953" w="12038041">
                <a:moveTo>
                  <a:pt x="0" y="0"/>
                </a:moveTo>
                <a:lnTo>
                  <a:pt x="12038041" y="0"/>
                </a:lnTo>
                <a:lnTo>
                  <a:pt x="12038041" y="8557952"/>
                </a:lnTo>
                <a:lnTo>
                  <a:pt x="0" y="85579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24773" y="2993322"/>
            <a:ext cx="5942702" cy="4300355"/>
          </a:xfrm>
          <a:custGeom>
            <a:avLst/>
            <a:gdLst/>
            <a:ahLst/>
            <a:cxnLst/>
            <a:rect r="r" b="b" t="t" l="l"/>
            <a:pathLst>
              <a:path h="4300355" w="5942702">
                <a:moveTo>
                  <a:pt x="0" y="0"/>
                </a:moveTo>
                <a:lnTo>
                  <a:pt x="5942703" y="0"/>
                </a:lnTo>
                <a:lnTo>
                  <a:pt x="5942703" y="4300356"/>
                </a:lnTo>
                <a:lnTo>
                  <a:pt x="0" y="43003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098677">
            <a:off x="15031904" y="2458851"/>
            <a:ext cx="1164930" cy="1068944"/>
          </a:xfrm>
          <a:custGeom>
            <a:avLst/>
            <a:gdLst/>
            <a:ahLst/>
            <a:cxnLst/>
            <a:rect r="r" b="b" t="t" l="l"/>
            <a:pathLst>
              <a:path h="1068944" w="1164930">
                <a:moveTo>
                  <a:pt x="0" y="0"/>
                </a:moveTo>
                <a:lnTo>
                  <a:pt x="1164930" y="0"/>
                </a:lnTo>
                <a:lnTo>
                  <a:pt x="1164930" y="1068943"/>
                </a:lnTo>
                <a:lnTo>
                  <a:pt x="0" y="10689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5239" y="4919448"/>
            <a:ext cx="9061629" cy="395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Considering what you’ve learnt about blood and blood vessels, how does this shape affect blood flow in the circulatory system?</a:t>
            </a:r>
          </a:p>
          <a:p>
            <a:pPr algn="l">
              <a:lnSpc>
                <a:spcPts val="3899"/>
              </a:lnSpc>
            </a:pPr>
          </a:p>
          <a:p>
            <a:pPr algn="l">
              <a:lnSpc>
                <a:spcPts val="3899"/>
              </a:lnSpc>
            </a:pP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The irregular shape of the sickle-shaped blood cell makes it easy to clog and block the blood flow. </a:t>
            </a:r>
          </a:p>
          <a:p>
            <a:pPr algn="l">
              <a:lnSpc>
                <a:spcPts val="3899"/>
              </a:lnSpc>
            </a:pPr>
          </a:p>
          <a:p>
            <a:pPr algn="l">
              <a:lnSpc>
                <a:spcPts val="3899"/>
              </a:lnSpc>
            </a:pP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This can cause pain and other serious infections.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0039" y="2308814"/>
            <a:ext cx="7122692" cy="1975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LESSON CHECK: SICKLE CELL DISEASE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5239" y="1309901"/>
            <a:ext cx="3310161" cy="51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b="true" sz="2747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SAMPLE ANSWER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6867570">
            <a:off x="13081812" y="6208124"/>
            <a:ext cx="1613223" cy="1480298"/>
          </a:xfrm>
          <a:custGeom>
            <a:avLst/>
            <a:gdLst/>
            <a:ahLst/>
            <a:cxnLst/>
            <a:rect r="r" b="b" t="t" l="l"/>
            <a:pathLst>
              <a:path h="1480298" w="1613223">
                <a:moveTo>
                  <a:pt x="0" y="0"/>
                </a:moveTo>
                <a:lnTo>
                  <a:pt x="1613223" y="0"/>
                </a:lnTo>
                <a:lnTo>
                  <a:pt x="1613223" y="1480299"/>
                </a:lnTo>
                <a:lnTo>
                  <a:pt x="0" y="1480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259300" y="622300"/>
            <a:ext cx="152400" cy="2571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17</a:t>
            </a:r>
          </a:p>
        </p:txBody>
      </p:sp>
    </p:spTree>
  </p:cSld>
  <p:clrMapOvr>
    <a:masterClrMapping/>
  </p:clrMapOvr>
  <p:transition spd="fast">
    <p:cover dir="d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5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48810" y="5708526"/>
            <a:ext cx="5401528" cy="5451083"/>
          </a:xfrm>
          <a:custGeom>
            <a:avLst/>
            <a:gdLst/>
            <a:ahLst/>
            <a:cxnLst/>
            <a:rect r="r" b="b" t="t" l="l"/>
            <a:pathLst>
              <a:path h="5451083" w="5401528">
                <a:moveTo>
                  <a:pt x="0" y="0"/>
                </a:moveTo>
                <a:lnTo>
                  <a:pt x="5401528" y="0"/>
                </a:lnTo>
                <a:lnTo>
                  <a:pt x="5401528" y="5451084"/>
                </a:lnTo>
                <a:lnTo>
                  <a:pt x="0" y="5451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7986" y="4069060"/>
            <a:ext cx="4808770" cy="6199178"/>
            <a:chOff x="0" y="0"/>
            <a:chExt cx="6411694" cy="8265570"/>
          </a:xfrm>
        </p:grpSpPr>
        <p:sp>
          <p:nvSpPr>
            <p:cNvPr name="Freeform 4" id="4"/>
            <p:cNvSpPr/>
            <p:nvPr/>
          </p:nvSpPr>
          <p:spPr>
            <a:xfrm flipH="false" flipV="false" rot="5400000">
              <a:off x="-567646" y="1286230"/>
              <a:ext cx="7546987" cy="6411694"/>
            </a:xfrm>
            <a:custGeom>
              <a:avLst/>
              <a:gdLst/>
              <a:ahLst/>
              <a:cxnLst/>
              <a:rect r="r" b="b" t="t" l="l"/>
              <a:pathLst>
                <a:path h="6411694" w="7546987">
                  <a:moveTo>
                    <a:pt x="0" y="0"/>
                  </a:moveTo>
                  <a:lnTo>
                    <a:pt x="7546986" y="0"/>
                  </a:lnTo>
                  <a:lnTo>
                    <a:pt x="7546986" y="6411694"/>
                  </a:lnTo>
                  <a:lnTo>
                    <a:pt x="0" y="6411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16420" r="-64314" b="-2107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405186" y="0"/>
              <a:ext cx="1601322" cy="1914624"/>
            </a:xfrm>
            <a:custGeom>
              <a:avLst/>
              <a:gdLst/>
              <a:ahLst/>
              <a:cxnLst/>
              <a:rect r="r" b="b" t="t" l="l"/>
              <a:pathLst>
                <a:path h="1914624" w="1601322">
                  <a:moveTo>
                    <a:pt x="0" y="0"/>
                  </a:moveTo>
                  <a:lnTo>
                    <a:pt x="1601322" y="0"/>
                  </a:lnTo>
                  <a:lnTo>
                    <a:pt x="1601322" y="1914624"/>
                  </a:lnTo>
                  <a:lnTo>
                    <a:pt x="0" y="1914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965697" y="2361894"/>
              <a:ext cx="2480299" cy="1005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0"/>
                </a:lnSpc>
              </a:pPr>
              <a:r>
                <a:rPr lang="en-US" b="true" sz="4200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Heart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725548" y="3871924"/>
              <a:ext cx="4960598" cy="2667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Muscular organ that has four chambers</a:t>
              </a:r>
            </a:p>
            <a:p>
              <a:pPr algn="ctr">
                <a:lnSpc>
                  <a:spcPts val="3120"/>
                </a:lnSpc>
              </a:pPr>
            </a:p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Pumps blood around the body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739615" y="4069060"/>
            <a:ext cx="4808770" cy="6199178"/>
            <a:chOff x="0" y="0"/>
            <a:chExt cx="6411694" cy="8265570"/>
          </a:xfrm>
        </p:grpSpPr>
        <p:sp>
          <p:nvSpPr>
            <p:cNvPr name="Freeform 9" id="9"/>
            <p:cNvSpPr/>
            <p:nvPr/>
          </p:nvSpPr>
          <p:spPr>
            <a:xfrm flipH="false" flipV="false" rot="5400000">
              <a:off x="-567646" y="1286230"/>
              <a:ext cx="7546987" cy="6411694"/>
            </a:xfrm>
            <a:custGeom>
              <a:avLst/>
              <a:gdLst/>
              <a:ahLst/>
              <a:cxnLst/>
              <a:rect r="r" b="b" t="t" l="l"/>
              <a:pathLst>
                <a:path h="6411694" w="7546987">
                  <a:moveTo>
                    <a:pt x="0" y="0"/>
                  </a:moveTo>
                  <a:lnTo>
                    <a:pt x="7546986" y="0"/>
                  </a:lnTo>
                  <a:lnTo>
                    <a:pt x="7546986" y="6411694"/>
                  </a:lnTo>
                  <a:lnTo>
                    <a:pt x="0" y="6411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16420" r="-64314" b="-21075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942192" y="0"/>
              <a:ext cx="2527310" cy="1828853"/>
            </a:xfrm>
            <a:custGeom>
              <a:avLst/>
              <a:gdLst/>
              <a:ahLst/>
              <a:cxnLst/>
              <a:rect r="r" b="b" t="t" l="l"/>
              <a:pathLst>
                <a:path h="1828853" w="2527310">
                  <a:moveTo>
                    <a:pt x="0" y="0"/>
                  </a:moveTo>
                  <a:lnTo>
                    <a:pt x="2527310" y="0"/>
                  </a:lnTo>
                  <a:lnTo>
                    <a:pt x="2527310" y="1828853"/>
                  </a:lnTo>
                  <a:lnTo>
                    <a:pt x="0" y="1828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965697" y="2361894"/>
              <a:ext cx="2480299" cy="1005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0"/>
                </a:lnSpc>
              </a:pPr>
              <a:r>
                <a:rPr lang="en-US" b="true" sz="4200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Blood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20993" y="3871924"/>
              <a:ext cx="5769708" cy="3188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Has four components: plasma, red blood cell, white blood cell and platelets</a:t>
              </a:r>
            </a:p>
            <a:p>
              <a:pPr algn="ctr">
                <a:lnSpc>
                  <a:spcPts val="3120"/>
                </a:lnSpc>
              </a:pPr>
            </a:p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Carries oxygen, nutrients and wastes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001244" y="3835835"/>
            <a:ext cx="4808770" cy="6432403"/>
            <a:chOff x="0" y="0"/>
            <a:chExt cx="6411694" cy="8576537"/>
          </a:xfrm>
        </p:grpSpPr>
        <p:sp>
          <p:nvSpPr>
            <p:cNvPr name="Freeform 14" id="14"/>
            <p:cNvSpPr/>
            <p:nvPr/>
          </p:nvSpPr>
          <p:spPr>
            <a:xfrm flipH="false" flipV="false" rot="5400000">
              <a:off x="-567646" y="1597197"/>
              <a:ext cx="7546987" cy="6411694"/>
            </a:xfrm>
            <a:custGeom>
              <a:avLst/>
              <a:gdLst/>
              <a:ahLst/>
              <a:cxnLst/>
              <a:rect r="r" b="b" t="t" l="l"/>
              <a:pathLst>
                <a:path h="6411694" w="7546987">
                  <a:moveTo>
                    <a:pt x="0" y="0"/>
                  </a:moveTo>
                  <a:lnTo>
                    <a:pt x="7546986" y="0"/>
                  </a:lnTo>
                  <a:lnTo>
                    <a:pt x="7546986" y="6411694"/>
                  </a:lnTo>
                  <a:lnTo>
                    <a:pt x="0" y="6411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16420" r="-64314" b="-21075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485042" y="0"/>
              <a:ext cx="3441610" cy="2496922"/>
            </a:xfrm>
            <a:custGeom>
              <a:avLst/>
              <a:gdLst/>
              <a:ahLst/>
              <a:cxnLst/>
              <a:rect r="r" b="b" t="t" l="l"/>
              <a:pathLst>
                <a:path h="2496922" w="3441610">
                  <a:moveTo>
                    <a:pt x="0" y="0"/>
                  </a:moveTo>
                  <a:lnTo>
                    <a:pt x="3441610" y="0"/>
                  </a:lnTo>
                  <a:lnTo>
                    <a:pt x="3441610" y="2496922"/>
                  </a:lnTo>
                  <a:lnTo>
                    <a:pt x="0" y="2496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-28844" r="0" b="-189679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320993" y="2672861"/>
              <a:ext cx="5769708" cy="1005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0"/>
                </a:lnSpc>
              </a:pPr>
              <a:r>
                <a:rPr lang="en-US" b="true" sz="4200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Blood Vessels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725548" y="4182891"/>
              <a:ext cx="4960598" cy="2667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Has three types: arteries, veins and capillaries</a:t>
              </a:r>
            </a:p>
            <a:p>
              <a:pPr algn="ctr">
                <a:lnSpc>
                  <a:spcPts val="3120"/>
                </a:lnSpc>
              </a:pPr>
            </a:p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Serve as channels for the blood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621438" y="2564254"/>
            <a:ext cx="9045124" cy="99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b="true" sz="2799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The circulatory system delivers oxygen and nutrients to the body, while also removing wastes.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14433" y="1140838"/>
            <a:ext cx="3659134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A RECAP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-1462674" y="371244"/>
            <a:ext cx="6084112" cy="4236754"/>
          </a:xfrm>
          <a:custGeom>
            <a:avLst/>
            <a:gdLst/>
            <a:ahLst/>
            <a:cxnLst/>
            <a:rect r="r" b="b" t="t" l="l"/>
            <a:pathLst>
              <a:path h="4236754" w="6084112">
                <a:moveTo>
                  <a:pt x="0" y="0"/>
                </a:moveTo>
                <a:lnTo>
                  <a:pt x="6084112" y="0"/>
                </a:lnTo>
                <a:lnTo>
                  <a:pt x="6084112" y="4236754"/>
                </a:lnTo>
                <a:lnTo>
                  <a:pt x="0" y="42367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7259300" y="622300"/>
            <a:ext cx="152400" cy="2571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18</a:t>
            </a:r>
          </a:p>
        </p:txBody>
      </p:sp>
    </p:spTree>
  </p:cSld>
  <p:clrMapOvr>
    <a:masterClrMapping/>
  </p:clrMapOvr>
  <p:transition spd="fast">
    <p:cover dir="d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5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05325" y="-408783"/>
            <a:ext cx="4587733" cy="5557826"/>
          </a:xfrm>
          <a:custGeom>
            <a:avLst/>
            <a:gdLst/>
            <a:ahLst/>
            <a:cxnLst/>
            <a:rect r="r" b="b" t="t" l="l"/>
            <a:pathLst>
              <a:path h="5557826" w="4587733">
                <a:moveTo>
                  <a:pt x="0" y="0"/>
                </a:moveTo>
                <a:lnTo>
                  <a:pt x="4587733" y="0"/>
                </a:lnTo>
                <a:lnTo>
                  <a:pt x="4587733" y="5557826"/>
                </a:lnTo>
                <a:lnTo>
                  <a:pt x="0" y="5557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28700" y="3257026"/>
            <a:ext cx="9922201" cy="5002177"/>
          </a:xfrm>
          <a:custGeom>
            <a:avLst/>
            <a:gdLst/>
            <a:ahLst/>
            <a:cxnLst/>
            <a:rect r="r" b="b" t="t" l="l"/>
            <a:pathLst>
              <a:path h="5002177" w="9922201">
                <a:moveTo>
                  <a:pt x="0" y="0"/>
                </a:moveTo>
                <a:lnTo>
                  <a:pt x="9922201" y="0"/>
                </a:lnTo>
                <a:lnTo>
                  <a:pt x="9922201" y="5002178"/>
                </a:lnTo>
                <a:lnTo>
                  <a:pt x="0" y="50021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9399" r="0" b="-2161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1993" y="3853404"/>
            <a:ext cx="8711532" cy="328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Write a story as though you are a red blood cell.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Some guide questions you can use are: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What do you look like?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What is your job?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Where are you found?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Where do you travel from and to?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282488">
            <a:off x="13919687" y="4130222"/>
            <a:ext cx="5414609" cy="9893804"/>
          </a:xfrm>
          <a:custGeom>
            <a:avLst/>
            <a:gdLst/>
            <a:ahLst/>
            <a:cxnLst/>
            <a:rect r="r" b="b" t="t" l="l"/>
            <a:pathLst>
              <a:path h="9893804" w="5414609">
                <a:moveTo>
                  <a:pt x="0" y="0"/>
                </a:moveTo>
                <a:lnTo>
                  <a:pt x="5414609" y="0"/>
                </a:lnTo>
                <a:lnTo>
                  <a:pt x="5414609" y="9893805"/>
                </a:lnTo>
                <a:lnTo>
                  <a:pt x="0" y="9893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03740" y="3939129"/>
            <a:ext cx="3127547" cy="2263206"/>
          </a:xfrm>
          <a:custGeom>
            <a:avLst/>
            <a:gdLst/>
            <a:ahLst/>
            <a:cxnLst/>
            <a:rect r="r" b="b" t="t" l="l"/>
            <a:pathLst>
              <a:path h="2263206" w="3127547">
                <a:moveTo>
                  <a:pt x="0" y="0"/>
                </a:moveTo>
                <a:lnTo>
                  <a:pt x="3127547" y="0"/>
                </a:lnTo>
                <a:lnTo>
                  <a:pt x="3127547" y="2263207"/>
                </a:lnTo>
                <a:lnTo>
                  <a:pt x="0" y="22632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31287" y="4825497"/>
            <a:ext cx="3127547" cy="2263206"/>
          </a:xfrm>
          <a:custGeom>
            <a:avLst/>
            <a:gdLst/>
            <a:ahLst/>
            <a:cxnLst/>
            <a:rect r="r" b="b" t="t" l="l"/>
            <a:pathLst>
              <a:path h="2263206" w="3127547">
                <a:moveTo>
                  <a:pt x="0" y="0"/>
                </a:moveTo>
                <a:lnTo>
                  <a:pt x="3127547" y="0"/>
                </a:lnTo>
                <a:lnTo>
                  <a:pt x="3127547" y="2263206"/>
                </a:lnTo>
                <a:lnTo>
                  <a:pt x="0" y="22632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98444" y="6630043"/>
            <a:ext cx="3127547" cy="2263206"/>
          </a:xfrm>
          <a:custGeom>
            <a:avLst/>
            <a:gdLst/>
            <a:ahLst/>
            <a:cxnLst/>
            <a:rect r="r" b="b" t="t" l="l"/>
            <a:pathLst>
              <a:path h="2263206" w="3127547">
                <a:moveTo>
                  <a:pt x="0" y="0"/>
                </a:moveTo>
                <a:lnTo>
                  <a:pt x="3127547" y="0"/>
                </a:lnTo>
                <a:lnTo>
                  <a:pt x="3127547" y="2263207"/>
                </a:lnTo>
                <a:lnTo>
                  <a:pt x="0" y="22632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88542" y="1375339"/>
            <a:ext cx="13042745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A DAY IN THE LIFE OF A RED BLOOD CELL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622300"/>
            <a:ext cx="152400" cy="2571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19</a:t>
            </a:r>
          </a:p>
        </p:txBody>
      </p:sp>
    </p:spTree>
  </p:cSld>
  <p:clrMapOvr>
    <a:masterClrMapping/>
  </p:clrMapOvr>
  <p:transition spd="fast">
    <p:cover dir="d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5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247116">
            <a:off x="13325002" y="5860356"/>
            <a:ext cx="7868596" cy="5822761"/>
          </a:xfrm>
          <a:custGeom>
            <a:avLst/>
            <a:gdLst/>
            <a:ahLst/>
            <a:cxnLst/>
            <a:rect r="r" b="b" t="t" l="l"/>
            <a:pathLst>
              <a:path h="5822761" w="7868596">
                <a:moveTo>
                  <a:pt x="0" y="0"/>
                </a:moveTo>
                <a:lnTo>
                  <a:pt x="7868596" y="0"/>
                </a:lnTo>
                <a:lnTo>
                  <a:pt x="7868596" y="5822761"/>
                </a:lnTo>
                <a:lnTo>
                  <a:pt x="0" y="5822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24657" y="2370130"/>
            <a:ext cx="3829113" cy="3936471"/>
          </a:xfrm>
          <a:custGeom>
            <a:avLst/>
            <a:gdLst/>
            <a:ahLst/>
            <a:cxnLst/>
            <a:rect r="r" b="b" t="t" l="l"/>
            <a:pathLst>
              <a:path h="3936471" w="3829113">
                <a:moveTo>
                  <a:pt x="0" y="0"/>
                </a:moveTo>
                <a:lnTo>
                  <a:pt x="3829113" y="0"/>
                </a:lnTo>
                <a:lnTo>
                  <a:pt x="3829113" y="3936471"/>
                </a:lnTo>
                <a:lnTo>
                  <a:pt x="0" y="3936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60014" y="5143500"/>
            <a:ext cx="7193756" cy="2615911"/>
          </a:xfrm>
          <a:custGeom>
            <a:avLst/>
            <a:gdLst/>
            <a:ahLst/>
            <a:cxnLst/>
            <a:rect r="r" b="b" t="t" l="l"/>
            <a:pathLst>
              <a:path h="2615911" w="7193756">
                <a:moveTo>
                  <a:pt x="0" y="0"/>
                </a:moveTo>
                <a:lnTo>
                  <a:pt x="7193756" y="0"/>
                </a:lnTo>
                <a:lnTo>
                  <a:pt x="7193756" y="2615911"/>
                </a:lnTo>
                <a:lnTo>
                  <a:pt x="0" y="26159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050602" y="4722994"/>
            <a:ext cx="9714906" cy="5153907"/>
          </a:xfrm>
          <a:custGeom>
            <a:avLst/>
            <a:gdLst/>
            <a:ahLst/>
            <a:cxnLst/>
            <a:rect r="r" b="b" t="t" l="l"/>
            <a:pathLst>
              <a:path h="5153907" w="9714906">
                <a:moveTo>
                  <a:pt x="0" y="0"/>
                </a:moveTo>
                <a:lnTo>
                  <a:pt x="9714906" y="0"/>
                </a:lnTo>
                <a:lnTo>
                  <a:pt x="9714906" y="5153907"/>
                </a:lnTo>
                <a:lnTo>
                  <a:pt x="0" y="51539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3463" r="0" b="-2054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94945" y="5261756"/>
            <a:ext cx="9233515" cy="427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​Las enfermedades cardiovasculares (ECV) continúan siendo una de las principales causas de mortalidad a nivel mundial. 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El objetivo de este proyecto es explorar el conjunto de datos relacionado con las enfermedades cardíacas mediante un análisis exploratorio de datos (EDA) y aplicar algoritmos de clasificación para realizar predicciones.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88542" y="1375339"/>
            <a:ext cx="9246321" cy="2956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¿SE PUEDE PREDECIR UNA ENFERMEDAD CARDIOVASCULAR?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622300"/>
            <a:ext cx="152400" cy="2571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2</a:t>
            </a:r>
          </a:p>
        </p:txBody>
      </p:sp>
    </p:spTree>
  </p:cSld>
  <p:clrMapOvr>
    <a:masterClrMapping/>
  </p:clrMapOvr>
  <p:transition spd="fast">
    <p:cover dir="d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5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9489" y="451569"/>
            <a:ext cx="6128163" cy="4267430"/>
          </a:xfrm>
          <a:custGeom>
            <a:avLst/>
            <a:gdLst/>
            <a:ahLst/>
            <a:cxnLst/>
            <a:rect r="r" b="b" t="t" l="l"/>
            <a:pathLst>
              <a:path h="4267430" w="6128163">
                <a:moveTo>
                  <a:pt x="0" y="0"/>
                </a:moveTo>
                <a:lnTo>
                  <a:pt x="6128164" y="0"/>
                </a:lnTo>
                <a:lnTo>
                  <a:pt x="6128164" y="4267430"/>
                </a:lnTo>
                <a:lnTo>
                  <a:pt x="0" y="4267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65812" y="5775848"/>
            <a:ext cx="5210707" cy="5030701"/>
          </a:xfrm>
          <a:custGeom>
            <a:avLst/>
            <a:gdLst/>
            <a:ahLst/>
            <a:cxnLst/>
            <a:rect r="r" b="b" t="t" l="l"/>
            <a:pathLst>
              <a:path h="5030701" w="5210707">
                <a:moveTo>
                  <a:pt x="0" y="0"/>
                </a:moveTo>
                <a:lnTo>
                  <a:pt x="5210707" y="0"/>
                </a:lnTo>
                <a:lnTo>
                  <a:pt x="5210707" y="5030701"/>
                </a:lnTo>
                <a:lnTo>
                  <a:pt x="0" y="5030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24543" y="6376708"/>
            <a:ext cx="4309027" cy="4429841"/>
          </a:xfrm>
          <a:custGeom>
            <a:avLst/>
            <a:gdLst/>
            <a:ahLst/>
            <a:cxnLst/>
            <a:rect r="r" b="b" t="t" l="l"/>
            <a:pathLst>
              <a:path h="4429841" w="4309027">
                <a:moveTo>
                  <a:pt x="0" y="0"/>
                </a:moveTo>
                <a:lnTo>
                  <a:pt x="4309027" y="0"/>
                </a:lnTo>
                <a:lnTo>
                  <a:pt x="4309027" y="4429841"/>
                </a:lnTo>
                <a:lnTo>
                  <a:pt x="0" y="44298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35090"/>
            <a:ext cx="2905787" cy="3520227"/>
          </a:xfrm>
          <a:custGeom>
            <a:avLst/>
            <a:gdLst/>
            <a:ahLst/>
            <a:cxnLst/>
            <a:rect r="r" b="b" t="t" l="l"/>
            <a:pathLst>
              <a:path h="3520227" w="2905787">
                <a:moveTo>
                  <a:pt x="0" y="0"/>
                </a:moveTo>
                <a:lnTo>
                  <a:pt x="2905787" y="0"/>
                </a:lnTo>
                <a:lnTo>
                  <a:pt x="2905787" y="3520227"/>
                </a:lnTo>
                <a:lnTo>
                  <a:pt x="0" y="35202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49162" y="1335261"/>
            <a:ext cx="5546732" cy="4013817"/>
          </a:xfrm>
          <a:custGeom>
            <a:avLst/>
            <a:gdLst/>
            <a:ahLst/>
            <a:cxnLst/>
            <a:rect r="r" b="b" t="t" l="l"/>
            <a:pathLst>
              <a:path h="4013817" w="5546732">
                <a:moveTo>
                  <a:pt x="0" y="0"/>
                </a:moveTo>
                <a:lnTo>
                  <a:pt x="5546732" y="0"/>
                </a:lnTo>
                <a:lnTo>
                  <a:pt x="5546732" y="4013817"/>
                </a:lnTo>
                <a:lnTo>
                  <a:pt x="0" y="40138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5682" y="4389871"/>
            <a:ext cx="4259809" cy="5093250"/>
          </a:xfrm>
          <a:custGeom>
            <a:avLst/>
            <a:gdLst/>
            <a:ahLst/>
            <a:cxnLst/>
            <a:rect r="r" b="b" t="t" l="l"/>
            <a:pathLst>
              <a:path h="5093250" w="4259809">
                <a:moveTo>
                  <a:pt x="0" y="0"/>
                </a:moveTo>
                <a:lnTo>
                  <a:pt x="4259809" y="0"/>
                </a:lnTo>
                <a:lnTo>
                  <a:pt x="4259809" y="5093250"/>
                </a:lnTo>
                <a:lnTo>
                  <a:pt x="0" y="50932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618561" y="4651384"/>
            <a:ext cx="7050877" cy="1069970"/>
            <a:chOff x="0" y="0"/>
            <a:chExt cx="9401170" cy="1426627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9401170" cy="1426627"/>
            </a:xfrm>
            <a:prstGeom prst="rect">
              <a:avLst/>
            </a:prstGeom>
            <a:solidFill>
              <a:srgbClr val="FFF8ED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775148" y="202139"/>
              <a:ext cx="7850873" cy="511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2639"/>
                </a:lnSpc>
              </a:pPr>
              <a:r>
                <a:rPr lang="en-US" b="true" sz="2199">
                  <a:solidFill>
                    <a:srgbClr val="B22F3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Try this background for online class.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775148" y="802214"/>
              <a:ext cx="7850873" cy="33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1799"/>
                </a:lnSpc>
              </a:pPr>
              <a:r>
                <a:rPr lang="en-US" sz="1499">
                  <a:solidFill>
                    <a:srgbClr val="B22F30"/>
                  </a:solidFill>
                  <a:latin typeface="Agrandir"/>
                  <a:ea typeface="Agrandir"/>
                  <a:cs typeface="Agrandir"/>
                  <a:sym typeface="Agrandir"/>
                </a:rPr>
                <a:t>*Please delete this section before downloading.</a:t>
              </a:r>
            </a:p>
          </p:txBody>
        </p:sp>
      </p:grpSp>
    </p:spTree>
  </p:cSld>
  <p:clrMapOvr>
    <a:masterClrMapping/>
  </p:clrMapOvr>
  <p:transition spd="fast">
    <p:cover dir="d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5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48810" y="5708526"/>
            <a:ext cx="5401528" cy="5451083"/>
          </a:xfrm>
          <a:custGeom>
            <a:avLst/>
            <a:gdLst/>
            <a:ahLst/>
            <a:cxnLst/>
            <a:rect r="r" b="b" t="t" l="l"/>
            <a:pathLst>
              <a:path h="5451083" w="5401528">
                <a:moveTo>
                  <a:pt x="0" y="0"/>
                </a:moveTo>
                <a:lnTo>
                  <a:pt x="5401528" y="0"/>
                </a:lnTo>
                <a:lnTo>
                  <a:pt x="5401528" y="5451084"/>
                </a:lnTo>
                <a:lnTo>
                  <a:pt x="0" y="5451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62674" y="371244"/>
            <a:ext cx="6084112" cy="4236754"/>
          </a:xfrm>
          <a:custGeom>
            <a:avLst/>
            <a:gdLst/>
            <a:ahLst/>
            <a:cxnLst/>
            <a:rect r="r" b="b" t="t" l="l"/>
            <a:pathLst>
              <a:path h="4236754" w="6084112">
                <a:moveTo>
                  <a:pt x="0" y="0"/>
                </a:moveTo>
                <a:lnTo>
                  <a:pt x="6084112" y="0"/>
                </a:lnTo>
                <a:lnTo>
                  <a:pt x="6084112" y="4236754"/>
                </a:lnTo>
                <a:lnTo>
                  <a:pt x="0" y="4236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19926" y="1241131"/>
            <a:ext cx="13648149" cy="894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54"/>
              </a:lnSpc>
            </a:pPr>
            <a:r>
              <a:rPr lang="en-US" b="true" sz="61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PRESS THESE KEYS </a:t>
            </a:r>
            <a:r>
              <a:rPr lang="en-US" b="true" sz="61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while on Present mode!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2588734" y="2783038"/>
            <a:ext cx="13110532" cy="6897838"/>
          </a:xfrm>
          <a:custGeom>
            <a:avLst/>
            <a:gdLst/>
            <a:ahLst/>
            <a:cxnLst/>
            <a:rect r="r" b="b" t="t" l="l"/>
            <a:pathLst>
              <a:path h="6897838" w="13110532">
                <a:moveTo>
                  <a:pt x="0" y="0"/>
                </a:moveTo>
                <a:lnTo>
                  <a:pt x="13110532" y="0"/>
                </a:lnTo>
                <a:lnTo>
                  <a:pt x="13110532" y="6897838"/>
                </a:lnTo>
                <a:lnTo>
                  <a:pt x="0" y="6897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98" t="-14750" r="0" b="-20773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778687" y="3319457"/>
            <a:ext cx="885041" cy="929197"/>
            <a:chOff x="0" y="0"/>
            <a:chExt cx="812800" cy="8533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53352"/>
            </a:xfrm>
            <a:custGeom>
              <a:avLst/>
              <a:gdLst/>
              <a:ahLst/>
              <a:cxnLst/>
              <a:rect r="r" b="b" t="t" l="l"/>
              <a:pathLst>
                <a:path h="853352" w="812800">
                  <a:moveTo>
                    <a:pt x="406400" y="0"/>
                  </a:moveTo>
                  <a:cubicBezTo>
                    <a:pt x="181951" y="0"/>
                    <a:pt x="0" y="191029"/>
                    <a:pt x="0" y="426676"/>
                  </a:cubicBezTo>
                  <a:cubicBezTo>
                    <a:pt x="0" y="662323"/>
                    <a:pt x="181951" y="853352"/>
                    <a:pt x="406400" y="853352"/>
                  </a:cubicBezTo>
                  <a:cubicBezTo>
                    <a:pt x="630849" y="853352"/>
                    <a:pt x="812800" y="662323"/>
                    <a:pt x="812800" y="426676"/>
                  </a:cubicBezTo>
                  <a:cubicBezTo>
                    <a:pt x="812800" y="19102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2F3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-62873"/>
              <a:ext cx="660400" cy="8362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6E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B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30858" y="3319457"/>
            <a:ext cx="885041" cy="929197"/>
            <a:chOff x="0" y="0"/>
            <a:chExt cx="812800" cy="8533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53352"/>
            </a:xfrm>
            <a:custGeom>
              <a:avLst/>
              <a:gdLst/>
              <a:ahLst/>
              <a:cxnLst/>
              <a:rect r="r" b="b" t="t" l="l"/>
              <a:pathLst>
                <a:path h="853352" w="812800">
                  <a:moveTo>
                    <a:pt x="406400" y="0"/>
                  </a:moveTo>
                  <a:cubicBezTo>
                    <a:pt x="181951" y="0"/>
                    <a:pt x="0" y="191029"/>
                    <a:pt x="0" y="426676"/>
                  </a:cubicBezTo>
                  <a:cubicBezTo>
                    <a:pt x="0" y="662323"/>
                    <a:pt x="181951" y="853352"/>
                    <a:pt x="406400" y="853352"/>
                  </a:cubicBezTo>
                  <a:cubicBezTo>
                    <a:pt x="630849" y="853352"/>
                    <a:pt x="812800" y="662323"/>
                    <a:pt x="812800" y="426676"/>
                  </a:cubicBezTo>
                  <a:cubicBezTo>
                    <a:pt x="812800" y="19102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2F3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2852"/>
              <a:ext cx="660400" cy="750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0"/>
                </a:lnSpc>
              </a:pPr>
              <a:r>
                <a:rPr lang="en-US" b="true" sz="3000">
                  <a:solidFill>
                    <a:srgbClr val="FFF6E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C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778687" y="6502094"/>
            <a:ext cx="885041" cy="929197"/>
            <a:chOff x="0" y="0"/>
            <a:chExt cx="812800" cy="85335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53352"/>
            </a:xfrm>
            <a:custGeom>
              <a:avLst/>
              <a:gdLst/>
              <a:ahLst/>
              <a:cxnLst/>
              <a:rect r="r" b="b" t="t" l="l"/>
              <a:pathLst>
                <a:path h="853352" w="812800">
                  <a:moveTo>
                    <a:pt x="406400" y="0"/>
                  </a:moveTo>
                  <a:cubicBezTo>
                    <a:pt x="181951" y="0"/>
                    <a:pt x="0" y="191029"/>
                    <a:pt x="0" y="426676"/>
                  </a:cubicBezTo>
                  <a:cubicBezTo>
                    <a:pt x="0" y="662323"/>
                    <a:pt x="181951" y="853352"/>
                    <a:pt x="406400" y="853352"/>
                  </a:cubicBezTo>
                  <a:cubicBezTo>
                    <a:pt x="630849" y="853352"/>
                    <a:pt x="812800" y="662323"/>
                    <a:pt x="812800" y="426676"/>
                  </a:cubicBezTo>
                  <a:cubicBezTo>
                    <a:pt x="812800" y="19102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2F3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-62873"/>
              <a:ext cx="660400" cy="8362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6E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O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900759" y="6639834"/>
            <a:ext cx="2523413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B22F30"/>
                </a:solidFill>
                <a:latin typeface="Agrandir"/>
                <a:ea typeface="Agrandir"/>
                <a:cs typeface="Agrandir"/>
                <a:sym typeface="Agrandir"/>
              </a:rPr>
              <a:t>for bubbles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778687" y="4924929"/>
            <a:ext cx="885041" cy="929197"/>
            <a:chOff x="0" y="0"/>
            <a:chExt cx="812800" cy="85335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53352"/>
            </a:xfrm>
            <a:custGeom>
              <a:avLst/>
              <a:gdLst/>
              <a:ahLst/>
              <a:cxnLst/>
              <a:rect r="r" b="b" t="t" l="l"/>
              <a:pathLst>
                <a:path h="853352" w="812800">
                  <a:moveTo>
                    <a:pt x="406400" y="0"/>
                  </a:moveTo>
                  <a:cubicBezTo>
                    <a:pt x="181951" y="0"/>
                    <a:pt x="0" y="191029"/>
                    <a:pt x="0" y="426676"/>
                  </a:cubicBezTo>
                  <a:cubicBezTo>
                    <a:pt x="0" y="662323"/>
                    <a:pt x="181951" y="853352"/>
                    <a:pt x="406400" y="853352"/>
                  </a:cubicBezTo>
                  <a:cubicBezTo>
                    <a:pt x="630849" y="853352"/>
                    <a:pt x="812800" y="662323"/>
                    <a:pt x="812800" y="426676"/>
                  </a:cubicBezTo>
                  <a:cubicBezTo>
                    <a:pt x="812800" y="19102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2F3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-62873"/>
              <a:ext cx="660400" cy="8362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6E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D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5900759" y="5062669"/>
            <a:ext cx="2523413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B22F30"/>
                </a:solidFill>
                <a:latin typeface="Agrandir"/>
                <a:ea typeface="Agrandir"/>
                <a:cs typeface="Agrandir"/>
                <a:sym typeface="Agrandir"/>
              </a:rPr>
              <a:t>for a drumroll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130858" y="4925196"/>
            <a:ext cx="885041" cy="929197"/>
            <a:chOff x="0" y="0"/>
            <a:chExt cx="812800" cy="85335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53352"/>
            </a:xfrm>
            <a:custGeom>
              <a:avLst/>
              <a:gdLst/>
              <a:ahLst/>
              <a:cxnLst/>
              <a:rect r="r" b="b" t="t" l="l"/>
              <a:pathLst>
                <a:path h="853352" w="812800">
                  <a:moveTo>
                    <a:pt x="406400" y="0"/>
                  </a:moveTo>
                  <a:cubicBezTo>
                    <a:pt x="181951" y="0"/>
                    <a:pt x="0" y="191029"/>
                    <a:pt x="0" y="426676"/>
                  </a:cubicBezTo>
                  <a:cubicBezTo>
                    <a:pt x="0" y="662323"/>
                    <a:pt x="181951" y="853352"/>
                    <a:pt x="406400" y="853352"/>
                  </a:cubicBezTo>
                  <a:cubicBezTo>
                    <a:pt x="630849" y="853352"/>
                    <a:pt x="812800" y="662323"/>
                    <a:pt x="812800" y="426676"/>
                  </a:cubicBezTo>
                  <a:cubicBezTo>
                    <a:pt x="812800" y="19102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2F3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2852"/>
              <a:ext cx="660400" cy="750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0"/>
                </a:lnSpc>
              </a:pPr>
              <a:r>
                <a:rPr lang="en-US" b="true" sz="3000">
                  <a:solidFill>
                    <a:srgbClr val="FFF6E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M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778687" y="8108101"/>
            <a:ext cx="885041" cy="929197"/>
            <a:chOff x="0" y="0"/>
            <a:chExt cx="812800" cy="85335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53352"/>
            </a:xfrm>
            <a:custGeom>
              <a:avLst/>
              <a:gdLst/>
              <a:ahLst/>
              <a:cxnLst/>
              <a:rect r="r" b="b" t="t" l="l"/>
              <a:pathLst>
                <a:path h="853352" w="812800">
                  <a:moveTo>
                    <a:pt x="406400" y="0"/>
                  </a:moveTo>
                  <a:cubicBezTo>
                    <a:pt x="181951" y="0"/>
                    <a:pt x="0" y="191029"/>
                    <a:pt x="0" y="426676"/>
                  </a:cubicBezTo>
                  <a:cubicBezTo>
                    <a:pt x="0" y="662323"/>
                    <a:pt x="181951" y="853352"/>
                    <a:pt x="406400" y="853352"/>
                  </a:cubicBezTo>
                  <a:cubicBezTo>
                    <a:pt x="630849" y="853352"/>
                    <a:pt x="812800" y="662323"/>
                    <a:pt x="812800" y="426676"/>
                  </a:cubicBezTo>
                  <a:cubicBezTo>
                    <a:pt x="812800" y="19102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2F3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-62873"/>
              <a:ext cx="660400" cy="8362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6E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U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5900759" y="8245841"/>
            <a:ext cx="2523413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B22F30"/>
                </a:solidFill>
                <a:latin typeface="Agrandir"/>
                <a:ea typeface="Agrandir"/>
                <a:cs typeface="Agrandir"/>
                <a:sym typeface="Agrandir"/>
              </a:rPr>
              <a:t>for unveil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130858" y="6502629"/>
            <a:ext cx="885041" cy="929197"/>
            <a:chOff x="0" y="0"/>
            <a:chExt cx="812800" cy="85335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53352"/>
            </a:xfrm>
            <a:custGeom>
              <a:avLst/>
              <a:gdLst/>
              <a:ahLst/>
              <a:cxnLst/>
              <a:rect r="r" b="b" t="t" l="l"/>
              <a:pathLst>
                <a:path h="853352" w="812800">
                  <a:moveTo>
                    <a:pt x="406400" y="0"/>
                  </a:moveTo>
                  <a:cubicBezTo>
                    <a:pt x="181951" y="0"/>
                    <a:pt x="0" y="191029"/>
                    <a:pt x="0" y="426676"/>
                  </a:cubicBezTo>
                  <a:cubicBezTo>
                    <a:pt x="0" y="662323"/>
                    <a:pt x="181951" y="853352"/>
                    <a:pt x="406400" y="853352"/>
                  </a:cubicBezTo>
                  <a:cubicBezTo>
                    <a:pt x="630849" y="853352"/>
                    <a:pt x="812800" y="662323"/>
                    <a:pt x="812800" y="426676"/>
                  </a:cubicBezTo>
                  <a:cubicBezTo>
                    <a:pt x="812800" y="19102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2F3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2852"/>
              <a:ext cx="660400" cy="750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0"/>
                </a:lnSpc>
              </a:pPr>
              <a:r>
                <a:rPr lang="en-US" b="true" sz="3000">
                  <a:solidFill>
                    <a:srgbClr val="FFF6E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O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130858" y="8108101"/>
            <a:ext cx="885041" cy="929197"/>
            <a:chOff x="0" y="0"/>
            <a:chExt cx="812800" cy="85335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53352"/>
            </a:xfrm>
            <a:custGeom>
              <a:avLst/>
              <a:gdLst/>
              <a:ahLst/>
              <a:cxnLst/>
              <a:rect r="r" b="b" t="t" l="l"/>
              <a:pathLst>
                <a:path h="853352" w="812800">
                  <a:moveTo>
                    <a:pt x="406400" y="0"/>
                  </a:moveTo>
                  <a:cubicBezTo>
                    <a:pt x="181951" y="0"/>
                    <a:pt x="0" y="191029"/>
                    <a:pt x="0" y="426676"/>
                  </a:cubicBezTo>
                  <a:cubicBezTo>
                    <a:pt x="0" y="662323"/>
                    <a:pt x="181951" y="853352"/>
                    <a:pt x="406400" y="853352"/>
                  </a:cubicBezTo>
                  <a:cubicBezTo>
                    <a:pt x="630849" y="853352"/>
                    <a:pt x="812800" y="662323"/>
                    <a:pt x="812800" y="426676"/>
                  </a:cubicBezTo>
                  <a:cubicBezTo>
                    <a:pt x="812800" y="19102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2F3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2377"/>
              <a:ext cx="660400" cy="740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0"/>
                </a:lnSpc>
              </a:pPr>
              <a:r>
                <a:rPr lang="en-US" b="true" sz="2300">
                  <a:solidFill>
                    <a:srgbClr val="FFF6E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0-9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5900759" y="3457197"/>
            <a:ext cx="1835643" cy="504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B22F30"/>
                </a:solidFill>
                <a:latin typeface="Agrandir"/>
                <a:ea typeface="Agrandir"/>
                <a:cs typeface="Agrandir"/>
                <a:sym typeface="Agrandir"/>
              </a:rPr>
              <a:t>for blur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54024" y="3457197"/>
            <a:ext cx="2809254" cy="504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B22F30"/>
                </a:solidFill>
                <a:latin typeface="Agrandir"/>
                <a:ea typeface="Agrandir"/>
                <a:cs typeface="Agrandir"/>
                <a:sym typeface="Agrandir"/>
              </a:rPr>
              <a:t>for confetti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54024" y="5033940"/>
            <a:ext cx="3255289" cy="504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B22F30"/>
                </a:solidFill>
                <a:latin typeface="Agrandir"/>
                <a:ea typeface="Agrandir"/>
                <a:cs typeface="Agrandir"/>
                <a:sym typeface="Agrandir"/>
              </a:rPr>
              <a:t>for mic drop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54024" y="6640369"/>
            <a:ext cx="2809254" cy="504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B22F30"/>
                </a:solidFill>
                <a:latin typeface="Agrandir"/>
                <a:ea typeface="Agrandir"/>
                <a:cs typeface="Agrandir"/>
                <a:sym typeface="Agrandir"/>
              </a:rPr>
              <a:t>for quiet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68577" y="8220665"/>
            <a:ext cx="3172240" cy="923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B22F30"/>
                </a:solidFill>
                <a:latin typeface="Agrandir"/>
                <a:ea typeface="Agrandir"/>
                <a:cs typeface="Agrandir"/>
                <a:sym typeface="Agrandir"/>
              </a:rPr>
              <a:t>Any number from 0-9 for a timer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5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38124">
            <a:off x="1519400" y="2572847"/>
            <a:ext cx="7551617" cy="7290743"/>
          </a:xfrm>
          <a:custGeom>
            <a:avLst/>
            <a:gdLst/>
            <a:ahLst/>
            <a:cxnLst/>
            <a:rect r="r" b="b" t="t" l="l"/>
            <a:pathLst>
              <a:path h="7290743" w="7551617">
                <a:moveTo>
                  <a:pt x="0" y="0"/>
                </a:moveTo>
                <a:lnTo>
                  <a:pt x="7551616" y="0"/>
                </a:lnTo>
                <a:lnTo>
                  <a:pt x="7551616" y="7290743"/>
                </a:lnTo>
                <a:lnTo>
                  <a:pt x="0" y="7290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75589" y="3780000"/>
            <a:ext cx="2039237" cy="2438219"/>
          </a:xfrm>
          <a:custGeom>
            <a:avLst/>
            <a:gdLst/>
            <a:ahLst/>
            <a:cxnLst/>
            <a:rect r="r" b="b" t="t" l="l"/>
            <a:pathLst>
              <a:path h="2438219" w="2039237">
                <a:moveTo>
                  <a:pt x="0" y="0"/>
                </a:moveTo>
                <a:lnTo>
                  <a:pt x="2039238" y="0"/>
                </a:lnTo>
                <a:lnTo>
                  <a:pt x="2039238" y="2438219"/>
                </a:lnTo>
                <a:lnTo>
                  <a:pt x="0" y="2438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25701">
            <a:off x="15786644" y="5934566"/>
            <a:ext cx="7315200" cy="3458095"/>
          </a:xfrm>
          <a:custGeom>
            <a:avLst/>
            <a:gdLst/>
            <a:ahLst/>
            <a:cxnLst/>
            <a:rect r="r" b="b" t="t" l="l"/>
            <a:pathLst>
              <a:path h="3458095" w="7315200">
                <a:moveTo>
                  <a:pt x="0" y="0"/>
                </a:moveTo>
                <a:lnTo>
                  <a:pt x="7315200" y="0"/>
                </a:lnTo>
                <a:lnTo>
                  <a:pt x="7315200" y="3458095"/>
                </a:lnTo>
                <a:lnTo>
                  <a:pt x="0" y="34580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178765">
            <a:off x="10595917" y="3527158"/>
            <a:ext cx="5208343" cy="7784209"/>
          </a:xfrm>
          <a:custGeom>
            <a:avLst/>
            <a:gdLst/>
            <a:ahLst/>
            <a:cxnLst/>
            <a:rect r="r" b="b" t="t" l="l"/>
            <a:pathLst>
              <a:path h="7784209" w="5208343">
                <a:moveTo>
                  <a:pt x="0" y="0"/>
                </a:moveTo>
                <a:lnTo>
                  <a:pt x="5208343" y="0"/>
                </a:lnTo>
                <a:lnTo>
                  <a:pt x="5208343" y="7784209"/>
                </a:lnTo>
                <a:lnTo>
                  <a:pt x="0" y="77842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08093" y="3780000"/>
            <a:ext cx="3369397" cy="2438219"/>
          </a:xfrm>
          <a:custGeom>
            <a:avLst/>
            <a:gdLst/>
            <a:ahLst/>
            <a:cxnLst/>
            <a:rect r="r" b="b" t="t" l="l"/>
            <a:pathLst>
              <a:path h="2438219" w="3369397">
                <a:moveTo>
                  <a:pt x="0" y="0"/>
                </a:moveTo>
                <a:lnTo>
                  <a:pt x="3369398" y="0"/>
                </a:lnTo>
                <a:lnTo>
                  <a:pt x="3369398" y="2438219"/>
                </a:lnTo>
                <a:lnTo>
                  <a:pt x="0" y="24382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57786">
            <a:off x="293684" y="-1877490"/>
            <a:ext cx="3043573" cy="5812379"/>
          </a:xfrm>
          <a:custGeom>
            <a:avLst/>
            <a:gdLst/>
            <a:ahLst/>
            <a:cxnLst/>
            <a:rect r="r" b="b" t="t" l="l"/>
            <a:pathLst>
              <a:path h="5812379" w="3043573">
                <a:moveTo>
                  <a:pt x="0" y="0"/>
                </a:moveTo>
                <a:lnTo>
                  <a:pt x="3043573" y="0"/>
                </a:lnTo>
                <a:lnTo>
                  <a:pt x="3043573" y="5812380"/>
                </a:lnTo>
                <a:lnTo>
                  <a:pt x="0" y="58123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65835" y="6404850"/>
            <a:ext cx="6458746" cy="191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b="true" sz="3999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Name and describe the main parts of the human circulatory system.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63419" y="6404850"/>
            <a:ext cx="6458746" cy="191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b="true" sz="3999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D</a:t>
            </a:r>
            <a:r>
              <a:rPr lang="en-US" b="true" sz="3999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escribe the role of the heart, blood and blood vessels.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61645" y="1697007"/>
            <a:ext cx="6764711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TODAY, YOU WILL...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59300" y="622300"/>
            <a:ext cx="152400" cy="2571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3</a:t>
            </a:r>
          </a:p>
        </p:txBody>
      </p:sp>
    </p:spTree>
  </p:cSld>
  <p:clrMapOvr>
    <a:masterClrMapping/>
  </p:clrMapOvr>
  <p:transition spd="fast">
    <p:cover dir="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5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16977">
            <a:off x="172376" y="-658221"/>
            <a:ext cx="5434068" cy="3784087"/>
          </a:xfrm>
          <a:custGeom>
            <a:avLst/>
            <a:gdLst/>
            <a:ahLst/>
            <a:cxnLst/>
            <a:rect r="r" b="b" t="t" l="l"/>
            <a:pathLst>
              <a:path h="3784087" w="5434068">
                <a:moveTo>
                  <a:pt x="0" y="0"/>
                </a:moveTo>
                <a:lnTo>
                  <a:pt x="5434068" y="0"/>
                </a:lnTo>
                <a:lnTo>
                  <a:pt x="5434068" y="3784087"/>
                </a:lnTo>
                <a:lnTo>
                  <a:pt x="0" y="3784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92393" y="7364544"/>
            <a:ext cx="3658431" cy="4114800"/>
          </a:xfrm>
          <a:custGeom>
            <a:avLst/>
            <a:gdLst/>
            <a:ahLst/>
            <a:cxnLst/>
            <a:rect r="r" b="b" t="t" l="l"/>
            <a:pathLst>
              <a:path h="4114800" w="3658431">
                <a:moveTo>
                  <a:pt x="0" y="0"/>
                </a:moveTo>
                <a:lnTo>
                  <a:pt x="3658432" y="0"/>
                </a:lnTo>
                <a:lnTo>
                  <a:pt x="36584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900515" y="5143500"/>
            <a:ext cx="5089316" cy="2920814"/>
            <a:chOff x="0" y="0"/>
            <a:chExt cx="6785754" cy="389441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209550"/>
              <a:ext cx="6785754" cy="1299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20"/>
                </a:lnSpc>
              </a:pPr>
              <a:r>
                <a:rPr lang="en-US" b="true" sz="5400">
                  <a:solidFill>
                    <a:srgbClr val="A2272C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Function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534335"/>
              <a:ext cx="6785754" cy="23600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49"/>
                </a:lnSpc>
              </a:pPr>
              <a:r>
                <a:rPr lang="en-US" sz="3499">
                  <a:solidFill>
                    <a:srgbClr val="A2272C"/>
                  </a:solidFill>
                  <a:latin typeface="Agrandir"/>
                  <a:ea typeface="Agrandir"/>
                  <a:cs typeface="Agrandir"/>
                  <a:sym typeface="Agrandir"/>
                </a:rPr>
                <a:t>To transport blood, oxygen and nutrients to the body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614348" y="5143500"/>
            <a:ext cx="5773137" cy="2920814"/>
            <a:chOff x="0" y="0"/>
            <a:chExt cx="7697517" cy="389441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09550"/>
              <a:ext cx="7697517" cy="1299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020"/>
                </a:lnSpc>
                <a:spcBef>
                  <a:spcPct val="0"/>
                </a:spcBef>
              </a:pPr>
              <a:r>
                <a:rPr lang="en-US" b="true" sz="5400" strike="noStrike" u="none">
                  <a:solidFill>
                    <a:srgbClr val="A2272C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Main Parts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534335"/>
              <a:ext cx="7697517" cy="23600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49"/>
                </a:lnSpc>
                <a:spcBef>
                  <a:spcPct val="0"/>
                </a:spcBef>
              </a:pPr>
              <a:r>
                <a:rPr lang="en-US" sz="3499" strike="noStrike" u="none">
                  <a:solidFill>
                    <a:srgbClr val="A2272C"/>
                  </a:solidFill>
                  <a:latin typeface="Agrandir"/>
                  <a:ea typeface="Agrandir"/>
                  <a:cs typeface="Agrandir"/>
                  <a:sym typeface="Agrandir"/>
                </a:rPr>
                <a:t>Has three main parts: the heart, blood vessels and blood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434068" y="1799262"/>
            <a:ext cx="7419865" cy="1975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THE HUMAN CIRCULATORY 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59300" y="622300"/>
            <a:ext cx="152400" cy="2571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4</a:t>
            </a:r>
          </a:p>
        </p:txBody>
      </p:sp>
    </p:spTree>
  </p:cSld>
  <p:clrMapOvr>
    <a:masterClrMapping/>
  </p:clrMapOvr>
  <p:transition spd="fast">
    <p:cover dir="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18171">
            <a:off x="-695725" y="-266968"/>
            <a:ext cx="5434068" cy="3784087"/>
          </a:xfrm>
          <a:custGeom>
            <a:avLst/>
            <a:gdLst/>
            <a:ahLst/>
            <a:cxnLst/>
            <a:rect r="r" b="b" t="t" l="l"/>
            <a:pathLst>
              <a:path h="3784087" w="5434068">
                <a:moveTo>
                  <a:pt x="0" y="0"/>
                </a:moveTo>
                <a:lnTo>
                  <a:pt x="5434067" y="0"/>
                </a:lnTo>
                <a:lnTo>
                  <a:pt x="5434067" y="3784087"/>
                </a:lnTo>
                <a:lnTo>
                  <a:pt x="0" y="3784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68924" y="8239125"/>
            <a:ext cx="2914626" cy="3278209"/>
          </a:xfrm>
          <a:custGeom>
            <a:avLst/>
            <a:gdLst/>
            <a:ahLst/>
            <a:cxnLst/>
            <a:rect r="r" b="b" t="t" l="l"/>
            <a:pathLst>
              <a:path h="3278209" w="2914626">
                <a:moveTo>
                  <a:pt x="0" y="0"/>
                </a:moveTo>
                <a:lnTo>
                  <a:pt x="2914625" y="0"/>
                </a:lnTo>
                <a:lnTo>
                  <a:pt x="2914625" y="3278209"/>
                </a:lnTo>
                <a:lnTo>
                  <a:pt x="0" y="3278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8349070" y="864524"/>
            <a:ext cx="12038041" cy="8557953"/>
          </a:xfrm>
          <a:custGeom>
            <a:avLst/>
            <a:gdLst/>
            <a:ahLst/>
            <a:cxnLst/>
            <a:rect r="r" b="b" t="t" l="l"/>
            <a:pathLst>
              <a:path h="8557953" w="12038041">
                <a:moveTo>
                  <a:pt x="0" y="0"/>
                </a:moveTo>
                <a:lnTo>
                  <a:pt x="12038041" y="0"/>
                </a:lnTo>
                <a:lnTo>
                  <a:pt x="12038041" y="8557952"/>
                </a:lnTo>
                <a:lnTo>
                  <a:pt x="0" y="85579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71967" y="2504598"/>
            <a:ext cx="4611198" cy="5513389"/>
          </a:xfrm>
          <a:custGeom>
            <a:avLst/>
            <a:gdLst/>
            <a:ahLst/>
            <a:cxnLst/>
            <a:rect r="r" b="b" t="t" l="l"/>
            <a:pathLst>
              <a:path h="5513389" w="4611198">
                <a:moveTo>
                  <a:pt x="0" y="0"/>
                </a:moveTo>
                <a:lnTo>
                  <a:pt x="4611198" y="0"/>
                </a:lnTo>
                <a:lnTo>
                  <a:pt x="4611198" y="5513390"/>
                </a:lnTo>
                <a:lnTo>
                  <a:pt x="0" y="55133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16508" y="4600575"/>
            <a:ext cx="6485821" cy="298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It works as a </a:t>
            </a:r>
            <a:r>
              <a:rPr lang="en-US" sz="2999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pump to move the blood</a:t>
            </a: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around the body.</a:t>
            </a: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</a:p>
          <a:p>
            <a:pPr algn="l">
              <a:lnSpc>
                <a:spcPts val="3899"/>
              </a:lnSpc>
            </a:pPr>
          </a:p>
          <a:p>
            <a:pPr algn="l">
              <a:lnSpc>
                <a:spcPts val="3899"/>
              </a:lnSpc>
            </a:pP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It has four chambers—two atria (upper chambers) and two ventricles (lower chambers).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21308" y="2542698"/>
            <a:ext cx="4372106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THE HEART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36839" y="3141479"/>
            <a:ext cx="2165895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right atrium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794506" y="2581633"/>
            <a:ext cx="2342084" cy="53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left atrium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31750" y="6951155"/>
            <a:ext cx="2613791" cy="53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right ventricle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542935" y="7311868"/>
            <a:ext cx="2593654" cy="53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left ventricle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2110469">
            <a:off x="11389395" y="4125804"/>
            <a:ext cx="1794954" cy="542973"/>
          </a:xfrm>
          <a:custGeom>
            <a:avLst/>
            <a:gdLst/>
            <a:ahLst/>
            <a:cxnLst/>
            <a:rect r="r" b="b" t="t" l="l"/>
            <a:pathLst>
              <a:path h="542973" w="1794954">
                <a:moveTo>
                  <a:pt x="0" y="0"/>
                </a:moveTo>
                <a:lnTo>
                  <a:pt x="1794954" y="0"/>
                </a:lnTo>
                <a:lnTo>
                  <a:pt x="1794954" y="542973"/>
                </a:lnTo>
                <a:lnTo>
                  <a:pt x="0" y="5429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8216612">
            <a:off x="14689174" y="3689310"/>
            <a:ext cx="1901828" cy="575303"/>
          </a:xfrm>
          <a:custGeom>
            <a:avLst/>
            <a:gdLst/>
            <a:ahLst/>
            <a:cxnLst/>
            <a:rect r="r" b="b" t="t" l="l"/>
            <a:pathLst>
              <a:path h="575303" w="1901828">
                <a:moveTo>
                  <a:pt x="0" y="0"/>
                </a:moveTo>
                <a:lnTo>
                  <a:pt x="1901828" y="0"/>
                </a:lnTo>
                <a:lnTo>
                  <a:pt x="1901828" y="575303"/>
                </a:lnTo>
                <a:lnTo>
                  <a:pt x="0" y="5753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506918">
            <a:off x="12971819" y="6649208"/>
            <a:ext cx="1552612" cy="469665"/>
          </a:xfrm>
          <a:custGeom>
            <a:avLst/>
            <a:gdLst/>
            <a:ahLst/>
            <a:cxnLst/>
            <a:rect r="r" b="b" t="t" l="l"/>
            <a:pathLst>
              <a:path h="469665" w="1552612">
                <a:moveTo>
                  <a:pt x="0" y="0"/>
                </a:moveTo>
                <a:lnTo>
                  <a:pt x="1552612" y="0"/>
                </a:lnTo>
                <a:lnTo>
                  <a:pt x="1552612" y="469665"/>
                </a:lnTo>
                <a:lnTo>
                  <a:pt x="0" y="4696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927494">
            <a:off x="15210134" y="6408982"/>
            <a:ext cx="1552612" cy="469665"/>
          </a:xfrm>
          <a:custGeom>
            <a:avLst/>
            <a:gdLst/>
            <a:ahLst/>
            <a:cxnLst/>
            <a:rect r="r" b="b" t="t" l="l"/>
            <a:pathLst>
              <a:path h="469665" w="1552612">
                <a:moveTo>
                  <a:pt x="0" y="0"/>
                </a:moveTo>
                <a:lnTo>
                  <a:pt x="1552612" y="0"/>
                </a:lnTo>
                <a:lnTo>
                  <a:pt x="1552612" y="469665"/>
                </a:lnTo>
                <a:lnTo>
                  <a:pt x="0" y="4696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259300" y="622300"/>
            <a:ext cx="152400" cy="2571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5</a:t>
            </a:r>
          </a:p>
        </p:txBody>
      </p:sp>
    </p:spTree>
  </p:cSld>
  <p:clrMapOvr>
    <a:masterClrMapping/>
  </p:clrMapOvr>
  <p:transition spd="fast">
    <p:cover dir="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20054" y="8409558"/>
            <a:ext cx="2914626" cy="3278209"/>
          </a:xfrm>
          <a:custGeom>
            <a:avLst/>
            <a:gdLst/>
            <a:ahLst/>
            <a:cxnLst/>
            <a:rect r="r" b="b" t="t" l="l"/>
            <a:pathLst>
              <a:path h="3278209" w="2914626">
                <a:moveTo>
                  <a:pt x="0" y="0"/>
                </a:moveTo>
                <a:lnTo>
                  <a:pt x="2914626" y="0"/>
                </a:lnTo>
                <a:lnTo>
                  <a:pt x="2914626" y="3278209"/>
                </a:lnTo>
                <a:lnTo>
                  <a:pt x="0" y="3278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10633" y="3544601"/>
            <a:ext cx="15466734" cy="8205340"/>
          </a:xfrm>
          <a:custGeom>
            <a:avLst/>
            <a:gdLst/>
            <a:ahLst/>
            <a:cxnLst/>
            <a:rect r="r" b="b" t="t" l="l"/>
            <a:pathLst>
              <a:path h="8205340" w="15466734">
                <a:moveTo>
                  <a:pt x="0" y="0"/>
                </a:moveTo>
                <a:lnTo>
                  <a:pt x="15466734" y="0"/>
                </a:lnTo>
                <a:lnTo>
                  <a:pt x="15466734" y="8205340"/>
                </a:lnTo>
                <a:lnTo>
                  <a:pt x="0" y="8205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3463" r="0" b="-2054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018171">
            <a:off x="-695725" y="-266968"/>
            <a:ext cx="5434068" cy="3784087"/>
          </a:xfrm>
          <a:custGeom>
            <a:avLst/>
            <a:gdLst/>
            <a:ahLst/>
            <a:cxnLst/>
            <a:rect r="r" b="b" t="t" l="l"/>
            <a:pathLst>
              <a:path h="3784087" w="5434068">
                <a:moveTo>
                  <a:pt x="0" y="0"/>
                </a:moveTo>
                <a:lnTo>
                  <a:pt x="5434067" y="0"/>
                </a:lnTo>
                <a:lnTo>
                  <a:pt x="5434067" y="3784087"/>
                </a:lnTo>
                <a:lnTo>
                  <a:pt x="0" y="37840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51716" y="2622034"/>
            <a:ext cx="1098456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Let’s examine how blood flows through the heart.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30058" y="1022056"/>
            <a:ext cx="5827883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THE HEART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52701" y="4424582"/>
            <a:ext cx="5477504" cy="99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The right atrium takes in blood carrying carbon dioxide.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39057" y="6948347"/>
            <a:ext cx="5504792" cy="190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Blood is squeezed down into the right ventricle and taken to the lungs, where oxygen replaces carbon dioxide.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740143" y="5118978"/>
            <a:ext cx="3788077" cy="4529223"/>
          </a:xfrm>
          <a:custGeom>
            <a:avLst/>
            <a:gdLst/>
            <a:ahLst/>
            <a:cxnLst/>
            <a:rect r="r" b="b" t="t" l="l"/>
            <a:pathLst>
              <a:path h="4529223" w="3788077">
                <a:moveTo>
                  <a:pt x="0" y="0"/>
                </a:moveTo>
                <a:lnTo>
                  <a:pt x="3788077" y="0"/>
                </a:lnTo>
                <a:lnTo>
                  <a:pt x="3788077" y="4529223"/>
                </a:lnTo>
                <a:lnTo>
                  <a:pt x="0" y="45292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267187" y="6535795"/>
            <a:ext cx="68117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1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871156" y="7015765"/>
            <a:ext cx="478873" cy="375117"/>
            <a:chOff x="0" y="0"/>
            <a:chExt cx="457200" cy="358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8260" y="48260"/>
              <a:ext cx="359410" cy="259080"/>
            </a:xfrm>
            <a:custGeom>
              <a:avLst/>
              <a:gdLst/>
              <a:ahLst/>
              <a:cxnLst/>
              <a:rect r="r" b="b" t="t" l="l"/>
              <a:pathLst>
                <a:path h="259080" w="359410">
                  <a:moveTo>
                    <a:pt x="44450" y="96520"/>
                  </a:moveTo>
                  <a:cubicBezTo>
                    <a:pt x="160020" y="201930"/>
                    <a:pt x="165100" y="194310"/>
                    <a:pt x="176530" y="184150"/>
                  </a:cubicBezTo>
                  <a:cubicBezTo>
                    <a:pt x="207010" y="157480"/>
                    <a:pt x="280670" y="33020"/>
                    <a:pt x="312420" y="11430"/>
                  </a:cubicBezTo>
                  <a:cubicBezTo>
                    <a:pt x="323850" y="3810"/>
                    <a:pt x="334010" y="0"/>
                    <a:pt x="341630" y="2540"/>
                  </a:cubicBezTo>
                  <a:cubicBezTo>
                    <a:pt x="349250" y="3810"/>
                    <a:pt x="356870" y="13970"/>
                    <a:pt x="358140" y="20320"/>
                  </a:cubicBezTo>
                  <a:cubicBezTo>
                    <a:pt x="359410" y="26670"/>
                    <a:pt x="356870" y="38100"/>
                    <a:pt x="351790" y="43180"/>
                  </a:cubicBezTo>
                  <a:cubicBezTo>
                    <a:pt x="346710" y="48260"/>
                    <a:pt x="336550" y="53340"/>
                    <a:pt x="328930" y="52070"/>
                  </a:cubicBezTo>
                  <a:cubicBezTo>
                    <a:pt x="321310" y="50800"/>
                    <a:pt x="308610" y="36830"/>
                    <a:pt x="307340" y="29210"/>
                  </a:cubicBezTo>
                  <a:cubicBezTo>
                    <a:pt x="306070" y="22860"/>
                    <a:pt x="309880" y="11430"/>
                    <a:pt x="316230" y="7620"/>
                  </a:cubicBezTo>
                  <a:cubicBezTo>
                    <a:pt x="322580" y="2540"/>
                    <a:pt x="340360" y="0"/>
                    <a:pt x="346710" y="5080"/>
                  </a:cubicBezTo>
                  <a:cubicBezTo>
                    <a:pt x="353060" y="10160"/>
                    <a:pt x="356870" y="26670"/>
                    <a:pt x="353060" y="41910"/>
                  </a:cubicBezTo>
                  <a:cubicBezTo>
                    <a:pt x="342900" y="80010"/>
                    <a:pt x="251460" y="181610"/>
                    <a:pt x="213360" y="218440"/>
                  </a:cubicBezTo>
                  <a:cubicBezTo>
                    <a:pt x="191770" y="238760"/>
                    <a:pt x="176530" y="259080"/>
                    <a:pt x="156210" y="259080"/>
                  </a:cubicBezTo>
                  <a:cubicBezTo>
                    <a:pt x="134620" y="259080"/>
                    <a:pt x="109220" y="233680"/>
                    <a:pt x="86360" y="214630"/>
                  </a:cubicBezTo>
                  <a:cubicBezTo>
                    <a:pt x="58420" y="191770"/>
                    <a:pt x="8890" y="148590"/>
                    <a:pt x="2540" y="124460"/>
                  </a:cubicBezTo>
                  <a:cubicBezTo>
                    <a:pt x="0" y="111760"/>
                    <a:pt x="3810" y="96520"/>
                    <a:pt x="11430" y="91440"/>
                  </a:cubicBezTo>
                  <a:cubicBezTo>
                    <a:pt x="19050" y="86360"/>
                    <a:pt x="44450" y="96520"/>
                    <a:pt x="44450" y="9652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12566737" y="8487754"/>
            <a:ext cx="68117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b="true" sz="3000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39160" y="3986545"/>
            <a:ext cx="233723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from upper body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774516" y="5492509"/>
            <a:ext cx="1379824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to left lung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266823" y="4481354"/>
            <a:ext cx="898644" cy="905264"/>
            <a:chOff x="0" y="0"/>
            <a:chExt cx="1198192" cy="120701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98192" cy="1207019"/>
            </a:xfrm>
            <a:custGeom>
              <a:avLst/>
              <a:gdLst/>
              <a:ahLst/>
              <a:cxnLst/>
              <a:rect r="r" b="b" t="t" l="l"/>
              <a:pathLst>
                <a:path h="1207019" w="1198192">
                  <a:moveTo>
                    <a:pt x="0" y="0"/>
                  </a:moveTo>
                  <a:lnTo>
                    <a:pt x="1198192" y="0"/>
                  </a:lnTo>
                  <a:lnTo>
                    <a:pt x="1198192" y="1207019"/>
                  </a:lnTo>
                  <a:lnTo>
                    <a:pt x="0" y="1207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368" t="0" r="-368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253196" y="162819"/>
              <a:ext cx="691801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39"/>
                </a:lnSpc>
                <a:spcBef>
                  <a:spcPct val="0"/>
                </a:spcBef>
              </a:pPr>
              <a:r>
                <a:rPr lang="en-US" b="true" sz="3599">
                  <a:solidFill>
                    <a:srgbClr val="FFFFFF"/>
                  </a:solidFill>
                  <a:latin typeface="Londrina Solid Heavy"/>
                  <a:ea typeface="Londrina Solid Heavy"/>
                  <a:cs typeface="Londrina Solid Heavy"/>
                  <a:sym typeface="Londrina Solid Heavy"/>
                </a:rPr>
                <a:t>1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272273" y="7197949"/>
            <a:ext cx="898644" cy="905264"/>
            <a:chOff x="0" y="0"/>
            <a:chExt cx="1198192" cy="120701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98192" cy="1207019"/>
            </a:xfrm>
            <a:custGeom>
              <a:avLst/>
              <a:gdLst/>
              <a:ahLst/>
              <a:cxnLst/>
              <a:rect r="r" b="b" t="t" l="l"/>
              <a:pathLst>
                <a:path h="1207019" w="1198192">
                  <a:moveTo>
                    <a:pt x="0" y="0"/>
                  </a:moveTo>
                  <a:lnTo>
                    <a:pt x="1198192" y="0"/>
                  </a:lnTo>
                  <a:lnTo>
                    <a:pt x="1198192" y="1207019"/>
                  </a:lnTo>
                  <a:lnTo>
                    <a:pt x="0" y="1207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368" t="0" r="-368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260462" y="162819"/>
              <a:ext cx="677268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39"/>
                </a:lnSpc>
                <a:spcBef>
                  <a:spcPct val="0"/>
                </a:spcBef>
              </a:pPr>
              <a:r>
                <a:rPr lang="en-US" b="true" sz="3599">
                  <a:solidFill>
                    <a:srgbClr val="FFFFFF"/>
                  </a:solidFill>
                  <a:latin typeface="Londrina Solid Heavy"/>
                  <a:ea typeface="Londrina Solid Heavy"/>
                  <a:cs typeface="Londrina Solid Heavy"/>
                  <a:sym typeface="Londrina Solid Heavy"/>
                </a:rPr>
                <a:t>2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>
            <a:off x="11761414" y="5395560"/>
            <a:ext cx="109742" cy="2057769"/>
          </a:xfrm>
          <a:prstGeom prst="line">
            <a:avLst/>
          </a:prstGeom>
          <a:ln cap="flat" w="95250">
            <a:solidFill>
              <a:srgbClr val="FFE46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11995922" y="7806337"/>
            <a:ext cx="436579" cy="583831"/>
          </a:xfrm>
          <a:prstGeom prst="line">
            <a:avLst/>
          </a:prstGeom>
          <a:ln cap="flat" w="95250">
            <a:solidFill>
              <a:srgbClr val="FFE466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4" id="24"/>
          <p:cNvGrpSpPr/>
          <p:nvPr/>
        </p:nvGrpSpPr>
        <p:grpSpPr>
          <a:xfrm rot="0">
            <a:off x="12520145" y="6045436"/>
            <a:ext cx="1385258" cy="2064374"/>
            <a:chOff x="0" y="0"/>
            <a:chExt cx="1847010" cy="2752498"/>
          </a:xfrm>
        </p:grpSpPr>
        <p:sp>
          <p:nvSpPr>
            <p:cNvPr name="AutoShape 25" id="25"/>
            <p:cNvSpPr/>
            <p:nvPr/>
          </p:nvSpPr>
          <p:spPr>
            <a:xfrm flipV="true">
              <a:off x="529902" y="62171"/>
              <a:ext cx="1304183" cy="271125"/>
            </a:xfrm>
            <a:prstGeom prst="line">
              <a:avLst/>
            </a:prstGeom>
            <a:ln cap="rnd" w="127000">
              <a:solidFill>
                <a:srgbClr val="FFE466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6" id="26"/>
            <p:cNvSpPr/>
            <p:nvPr/>
          </p:nvSpPr>
          <p:spPr>
            <a:xfrm flipH="true">
              <a:off x="62123" y="267728"/>
              <a:ext cx="523329" cy="2471616"/>
            </a:xfrm>
            <a:prstGeom prst="line">
              <a:avLst/>
            </a:prstGeom>
            <a:ln cap="rnd" w="127000">
              <a:solidFill>
                <a:srgbClr val="FFE466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27" id="27"/>
          <p:cNvSpPr txBox="true"/>
          <p:nvPr/>
        </p:nvSpPr>
        <p:spPr>
          <a:xfrm rot="0">
            <a:off x="17259300" y="622300"/>
            <a:ext cx="152400" cy="2571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6</a:t>
            </a:r>
          </a:p>
        </p:txBody>
      </p:sp>
    </p:spTree>
  </p:cSld>
  <p:clrMapOvr>
    <a:masterClrMapping/>
  </p:clrMapOvr>
  <p:transition spd="fast">
    <p:cover dir="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20054" y="8409558"/>
            <a:ext cx="2914626" cy="3278209"/>
          </a:xfrm>
          <a:custGeom>
            <a:avLst/>
            <a:gdLst/>
            <a:ahLst/>
            <a:cxnLst/>
            <a:rect r="r" b="b" t="t" l="l"/>
            <a:pathLst>
              <a:path h="3278209" w="2914626">
                <a:moveTo>
                  <a:pt x="0" y="0"/>
                </a:moveTo>
                <a:lnTo>
                  <a:pt x="2914626" y="0"/>
                </a:lnTo>
                <a:lnTo>
                  <a:pt x="2914626" y="3278209"/>
                </a:lnTo>
                <a:lnTo>
                  <a:pt x="0" y="3278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18171">
            <a:off x="-695725" y="-266968"/>
            <a:ext cx="5434068" cy="3784087"/>
          </a:xfrm>
          <a:custGeom>
            <a:avLst/>
            <a:gdLst/>
            <a:ahLst/>
            <a:cxnLst/>
            <a:rect r="r" b="b" t="t" l="l"/>
            <a:pathLst>
              <a:path h="3784087" w="5434068">
                <a:moveTo>
                  <a:pt x="0" y="0"/>
                </a:moveTo>
                <a:lnTo>
                  <a:pt x="5434067" y="0"/>
                </a:lnTo>
                <a:lnTo>
                  <a:pt x="5434067" y="3784087"/>
                </a:lnTo>
                <a:lnTo>
                  <a:pt x="0" y="3784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410633" y="3566942"/>
            <a:ext cx="15466734" cy="8205340"/>
          </a:xfrm>
          <a:custGeom>
            <a:avLst/>
            <a:gdLst/>
            <a:ahLst/>
            <a:cxnLst/>
            <a:rect r="r" b="b" t="t" l="l"/>
            <a:pathLst>
              <a:path h="8205340" w="15466734">
                <a:moveTo>
                  <a:pt x="0" y="0"/>
                </a:moveTo>
                <a:lnTo>
                  <a:pt x="15466734" y="0"/>
                </a:lnTo>
                <a:lnTo>
                  <a:pt x="15466734" y="8205340"/>
                </a:lnTo>
                <a:lnTo>
                  <a:pt x="0" y="8205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3463" r="0" b="-2054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89326" y="2622034"/>
            <a:ext cx="9709348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Let’s examine how blood flows through the heart.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84241" y="1022056"/>
            <a:ext cx="3919519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THE HEART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03759" y="4361180"/>
            <a:ext cx="4316295" cy="145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Oxygen-carrying blood from the lungs enters the left atrium.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03759" y="7032261"/>
            <a:ext cx="4401756" cy="190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Blood is pumped into the left ventricle and starts its journey again throughout the body.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652575" y="5375829"/>
            <a:ext cx="3532392" cy="4223512"/>
          </a:xfrm>
          <a:custGeom>
            <a:avLst/>
            <a:gdLst/>
            <a:ahLst/>
            <a:cxnLst/>
            <a:rect r="r" b="b" t="t" l="l"/>
            <a:pathLst>
              <a:path h="4223512" w="3532392">
                <a:moveTo>
                  <a:pt x="0" y="0"/>
                </a:moveTo>
                <a:lnTo>
                  <a:pt x="3532392" y="0"/>
                </a:lnTo>
                <a:lnTo>
                  <a:pt x="3532392" y="4223512"/>
                </a:lnTo>
                <a:lnTo>
                  <a:pt x="0" y="42235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H="true" flipV="true">
            <a:off x="5105717" y="7146561"/>
            <a:ext cx="888100" cy="295839"/>
          </a:xfrm>
          <a:prstGeom prst="line">
            <a:avLst/>
          </a:prstGeom>
          <a:ln cap="flat" w="95250">
            <a:solidFill>
              <a:srgbClr val="FFE1D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>
            <a:off x="5275216" y="7474542"/>
            <a:ext cx="112507" cy="929293"/>
          </a:xfrm>
          <a:prstGeom prst="line">
            <a:avLst/>
          </a:prstGeom>
          <a:ln cap="flat" w="95250">
            <a:solidFill>
              <a:srgbClr val="FFE1D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H="true" flipV="true">
            <a:off x="4216473" y="5850212"/>
            <a:ext cx="707451" cy="1774310"/>
          </a:xfrm>
          <a:prstGeom prst="line">
            <a:avLst/>
          </a:prstGeom>
          <a:ln cap="flat" w="95250">
            <a:solidFill>
              <a:srgbClr val="FFE1D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3" id="13"/>
          <p:cNvSpPr txBox="true"/>
          <p:nvPr/>
        </p:nvSpPr>
        <p:spPr>
          <a:xfrm rot="0">
            <a:off x="5949921" y="6645138"/>
            <a:ext cx="635200" cy="559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b="true" sz="3000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49767" y="8355895"/>
            <a:ext cx="635200" cy="559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b="true" sz="3000" strike="noStrike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80481" y="4608500"/>
            <a:ext cx="1886887" cy="5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6"/>
              </a:lnSpc>
            </a:pPr>
            <a:r>
              <a:rPr lang="en-US" sz="2873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to body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67521" y="7089522"/>
            <a:ext cx="2672958" cy="5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6"/>
              </a:lnSpc>
            </a:pPr>
            <a:r>
              <a:rPr lang="en-US" sz="2873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from left lung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939200" y="4475480"/>
            <a:ext cx="898644" cy="898644"/>
            <a:chOff x="0" y="0"/>
            <a:chExt cx="1198192" cy="119819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98192" cy="1198192"/>
            </a:xfrm>
            <a:custGeom>
              <a:avLst/>
              <a:gdLst/>
              <a:ahLst/>
              <a:cxnLst/>
              <a:rect r="r" b="b" t="t" l="l"/>
              <a:pathLst>
                <a:path h="1198192" w="1198192">
                  <a:moveTo>
                    <a:pt x="0" y="0"/>
                  </a:moveTo>
                  <a:lnTo>
                    <a:pt x="1198192" y="0"/>
                  </a:lnTo>
                  <a:lnTo>
                    <a:pt x="1198192" y="1198192"/>
                  </a:lnTo>
                  <a:lnTo>
                    <a:pt x="0" y="1198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486872" y="162819"/>
              <a:ext cx="224449" cy="796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67"/>
                </a:lnSpc>
                <a:spcBef>
                  <a:spcPct val="0"/>
                </a:spcBef>
              </a:pPr>
              <a:r>
                <a:rPr lang="en-US" b="true" sz="3619">
                  <a:solidFill>
                    <a:srgbClr val="FFFFFF"/>
                  </a:solidFill>
                  <a:latin typeface="Londrina Solid Heavy"/>
                  <a:ea typeface="Londrina Solid Heavy"/>
                  <a:cs typeface="Londrina Solid Heavy"/>
                  <a:sym typeface="Londrina Solid Heavy"/>
                </a:rPr>
                <a:t>3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939200" y="7593859"/>
            <a:ext cx="898644" cy="898644"/>
            <a:chOff x="0" y="0"/>
            <a:chExt cx="1198192" cy="119819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98192" cy="1198192"/>
            </a:xfrm>
            <a:custGeom>
              <a:avLst/>
              <a:gdLst/>
              <a:ahLst/>
              <a:cxnLst/>
              <a:rect r="r" b="b" t="t" l="l"/>
              <a:pathLst>
                <a:path h="1198192" w="1198192">
                  <a:moveTo>
                    <a:pt x="0" y="0"/>
                  </a:moveTo>
                  <a:lnTo>
                    <a:pt x="1198192" y="0"/>
                  </a:lnTo>
                  <a:lnTo>
                    <a:pt x="1198192" y="1198192"/>
                  </a:lnTo>
                  <a:lnTo>
                    <a:pt x="0" y="1198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 rot="0">
              <a:off x="486872" y="162819"/>
              <a:ext cx="224449" cy="796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67"/>
                </a:lnSpc>
                <a:spcBef>
                  <a:spcPct val="0"/>
                </a:spcBef>
              </a:pPr>
              <a:r>
                <a:rPr lang="en-US" b="true" sz="3619">
                  <a:solidFill>
                    <a:srgbClr val="FFFFFF"/>
                  </a:solidFill>
                  <a:latin typeface="Londrina Solid Heavy"/>
                  <a:ea typeface="Londrina Solid Heavy"/>
                  <a:cs typeface="Londrina Solid Heavy"/>
                  <a:sym typeface="Londrina Solid Heavy"/>
                </a:rPr>
                <a:t>4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7259300" y="622300"/>
            <a:ext cx="152400" cy="2571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7</a:t>
            </a:r>
          </a:p>
        </p:txBody>
      </p:sp>
    </p:spTree>
  </p:cSld>
  <p:clrMapOvr>
    <a:masterClrMapping/>
  </p:clrMapOvr>
  <p:transition spd="fast">
    <p:cover dir="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18171">
            <a:off x="-695725" y="-266968"/>
            <a:ext cx="5434068" cy="3784087"/>
          </a:xfrm>
          <a:custGeom>
            <a:avLst/>
            <a:gdLst/>
            <a:ahLst/>
            <a:cxnLst/>
            <a:rect r="r" b="b" t="t" l="l"/>
            <a:pathLst>
              <a:path h="3784087" w="5434068">
                <a:moveTo>
                  <a:pt x="0" y="0"/>
                </a:moveTo>
                <a:lnTo>
                  <a:pt x="5434067" y="0"/>
                </a:lnTo>
                <a:lnTo>
                  <a:pt x="5434067" y="3784087"/>
                </a:lnTo>
                <a:lnTo>
                  <a:pt x="0" y="3784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56253" y="8062432"/>
            <a:ext cx="2914626" cy="3278209"/>
          </a:xfrm>
          <a:custGeom>
            <a:avLst/>
            <a:gdLst/>
            <a:ahLst/>
            <a:cxnLst/>
            <a:rect r="r" b="b" t="t" l="l"/>
            <a:pathLst>
              <a:path h="3278209" w="2914626">
                <a:moveTo>
                  <a:pt x="0" y="0"/>
                </a:moveTo>
                <a:lnTo>
                  <a:pt x="2914626" y="0"/>
                </a:lnTo>
                <a:lnTo>
                  <a:pt x="2914626" y="3278209"/>
                </a:lnTo>
                <a:lnTo>
                  <a:pt x="0" y="3278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7009017" y="1090951"/>
            <a:ext cx="13604521" cy="9671578"/>
          </a:xfrm>
          <a:custGeom>
            <a:avLst/>
            <a:gdLst/>
            <a:ahLst/>
            <a:cxnLst/>
            <a:rect r="r" b="b" t="t" l="l"/>
            <a:pathLst>
              <a:path h="9671578" w="13604521">
                <a:moveTo>
                  <a:pt x="0" y="0"/>
                </a:moveTo>
                <a:lnTo>
                  <a:pt x="13604521" y="0"/>
                </a:lnTo>
                <a:lnTo>
                  <a:pt x="13604521" y="9671578"/>
                </a:lnTo>
                <a:lnTo>
                  <a:pt x="0" y="96715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295187">
            <a:off x="10694604" y="4773267"/>
            <a:ext cx="5693246" cy="6578330"/>
          </a:xfrm>
          <a:custGeom>
            <a:avLst/>
            <a:gdLst/>
            <a:ahLst/>
            <a:cxnLst/>
            <a:rect r="r" b="b" t="t" l="l"/>
            <a:pathLst>
              <a:path h="6578330" w="5693246">
                <a:moveTo>
                  <a:pt x="0" y="0"/>
                </a:moveTo>
                <a:lnTo>
                  <a:pt x="5693245" y="0"/>
                </a:lnTo>
                <a:lnTo>
                  <a:pt x="5693245" y="6578330"/>
                </a:lnTo>
                <a:lnTo>
                  <a:pt x="0" y="6578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53628" y="2513595"/>
            <a:ext cx="8115300" cy="5548836"/>
          </a:xfrm>
          <a:custGeom>
            <a:avLst/>
            <a:gdLst/>
            <a:ahLst/>
            <a:cxnLst/>
            <a:rect r="r" b="b" t="t" l="l"/>
            <a:pathLst>
              <a:path h="5548836" w="8115300">
                <a:moveTo>
                  <a:pt x="0" y="0"/>
                </a:moveTo>
                <a:lnTo>
                  <a:pt x="8115300" y="0"/>
                </a:lnTo>
                <a:lnTo>
                  <a:pt x="8115300" y="5548837"/>
                </a:lnTo>
                <a:lnTo>
                  <a:pt x="0" y="55488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16508" y="4995382"/>
            <a:ext cx="6485821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Can you explain how blood flows through the heart with a partner, even without the diagram of the heart?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6508" y="7490932"/>
            <a:ext cx="6485821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Try explaining the process to your peer without referring to your notes.</a:t>
            </a: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21308" y="2331878"/>
            <a:ext cx="5134945" cy="1975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LESSON CHECK: THE HEART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622300"/>
            <a:ext cx="152400" cy="2571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8</a:t>
            </a:r>
          </a:p>
        </p:txBody>
      </p:sp>
    </p:spTree>
  </p:cSld>
  <p:clrMapOvr>
    <a:masterClrMapping/>
  </p:clrMapOvr>
  <p:transition spd="fast">
    <p:cover dir="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18171">
            <a:off x="-695725" y="-266968"/>
            <a:ext cx="5434068" cy="3784087"/>
          </a:xfrm>
          <a:custGeom>
            <a:avLst/>
            <a:gdLst/>
            <a:ahLst/>
            <a:cxnLst/>
            <a:rect r="r" b="b" t="t" l="l"/>
            <a:pathLst>
              <a:path h="3784087" w="5434068">
                <a:moveTo>
                  <a:pt x="0" y="0"/>
                </a:moveTo>
                <a:lnTo>
                  <a:pt x="5434067" y="0"/>
                </a:lnTo>
                <a:lnTo>
                  <a:pt x="5434067" y="3784087"/>
                </a:lnTo>
                <a:lnTo>
                  <a:pt x="0" y="3784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56253" y="8062432"/>
            <a:ext cx="2914626" cy="3278209"/>
          </a:xfrm>
          <a:custGeom>
            <a:avLst/>
            <a:gdLst/>
            <a:ahLst/>
            <a:cxnLst/>
            <a:rect r="r" b="b" t="t" l="l"/>
            <a:pathLst>
              <a:path h="3278209" w="2914626">
                <a:moveTo>
                  <a:pt x="0" y="0"/>
                </a:moveTo>
                <a:lnTo>
                  <a:pt x="2914626" y="0"/>
                </a:lnTo>
                <a:lnTo>
                  <a:pt x="2914626" y="3278209"/>
                </a:lnTo>
                <a:lnTo>
                  <a:pt x="0" y="3278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7009017" y="1090951"/>
            <a:ext cx="13604521" cy="9671578"/>
          </a:xfrm>
          <a:custGeom>
            <a:avLst/>
            <a:gdLst/>
            <a:ahLst/>
            <a:cxnLst/>
            <a:rect r="r" b="b" t="t" l="l"/>
            <a:pathLst>
              <a:path h="9671578" w="13604521">
                <a:moveTo>
                  <a:pt x="0" y="0"/>
                </a:moveTo>
                <a:lnTo>
                  <a:pt x="13604521" y="0"/>
                </a:lnTo>
                <a:lnTo>
                  <a:pt x="13604521" y="9671578"/>
                </a:lnTo>
                <a:lnTo>
                  <a:pt x="0" y="96715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16508" y="4995382"/>
            <a:ext cx="6485821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Can you explain how blood flows through the heart with a partner, even without the diagram of the heart?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16508" y="1334209"/>
            <a:ext cx="3310161" cy="51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b="true" sz="2747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SAMPLE ANSWER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16508" y="7348057"/>
            <a:ext cx="6485821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Shown is a sample diagram of how blood flows through the heart.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21308" y="2331878"/>
            <a:ext cx="5134945" cy="1975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LESSON CHECK: THE HEART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568714" y="3277127"/>
            <a:ext cx="2126852" cy="1994337"/>
            <a:chOff x="0" y="0"/>
            <a:chExt cx="684800" cy="6421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84800" cy="642133"/>
            </a:xfrm>
            <a:custGeom>
              <a:avLst/>
              <a:gdLst/>
              <a:ahLst/>
              <a:cxnLst/>
              <a:rect r="r" b="b" t="t" l="l"/>
              <a:pathLst>
                <a:path h="642133" w="684800">
                  <a:moveTo>
                    <a:pt x="0" y="0"/>
                  </a:moveTo>
                  <a:lnTo>
                    <a:pt x="684800" y="0"/>
                  </a:lnTo>
                  <a:lnTo>
                    <a:pt x="684800" y="642133"/>
                  </a:lnTo>
                  <a:lnTo>
                    <a:pt x="0" y="642133"/>
                  </a:lnTo>
                  <a:close/>
                </a:path>
              </a:pathLst>
            </a:custGeom>
            <a:solidFill>
              <a:srgbClr val="C4404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684800" cy="727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Right Atrium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846735" y="3277127"/>
            <a:ext cx="2126852" cy="1994337"/>
            <a:chOff x="0" y="0"/>
            <a:chExt cx="684800" cy="6421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4800" cy="642133"/>
            </a:xfrm>
            <a:custGeom>
              <a:avLst/>
              <a:gdLst/>
              <a:ahLst/>
              <a:cxnLst/>
              <a:rect r="r" b="b" t="t" l="l"/>
              <a:pathLst>
                <a:path h="642133" w="684800">
                  <a:moveTo>
                    <a:pt x="0" y="0"/>
                  </a:moveTo>
                  <a:lnTo>
                    <a:pt x="684800" y="0"/>
                  </a:lnTo>
                  <a:lnTo>
                    <a:pt x="684800" y="642133"/>
                  </a:lnTo>
                  <a:lnTo>
                    <a:pt x="0" y="642133"/>
                  </a:lnTo>
                  <a:close/>
                </a:path>
              </a:pathLst>
            </a:custGeom>
            <a:solidFill>
              <a:srgbClr val="565FA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684800" cy="727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Left Atrium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568714" y="5422634"/>
            <a:ext cx="2126852" cy="1994337"/>
            <a:chOff x="0" y="0"/>
            <a:chExt cx="684800" cy="6421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84800" cy="642133"/>
            </a:xfrm>
            <a:custGeom>
              <a:avLst/>
              <a:gdLst/>
              <a:ahLst/>
              <a:cxnLst/>
              <a:rect r="r" b="b" t="t" l="l"/>
              <a:pathLst>
                <a:path h="642133" w="684800">
                  <a:moveTo>
                    <a:pt x="0" y="0"/>
                  </a:moveTo>
                  <a:lnTo>
                    <a:pt x="684800" y="0"/>
                  </a:lnTo>
                  <a:lnTo>
                    <a:pt x="684800" y="642133"/>
                  </a:lnTo>
                  <a:lnTo>
                    <a:pt x="0" y="642133"/>
                  </a:lnTo>
                  <a:close/>
                </a:path>
              </a:pathLst>
            </a:custGeom>
            <a:solidFill>
              <a:srgbClr val="C4404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684800" cy="727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Right Ventricle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846735" y="5422634"/>
            <a:ext cx="2126852" cy="1994337"/>
            <a:chOff x="0" y="0"/>
            <a:chExt cx="684800" cy="64213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84800" cy="642133"/>
            </a:xfrm>
            <a:custGeom>
              <a:avLst/>
              <a:gdLst/>
              <a:ahLst/>
              <a:cxnLst/>
              <a:rect r="r" b="b" t="t" l="l"/>
              <a:pathLst>
                <a:path h="642133" w="684800">
                  <a:moveTo>
                    <a:pt x="0" y="0"/>
                  </a:moveTo>
                  <a:lnTo>
                    <a:pt x="684800" y="0"/>
                  </a:lnTo>
                  <a:lnTo>
                    <a:pt x="684800" y="642133"/>
                  </a:lnTo>
                  <a:lnTo>
                    <a:pt x="0" y="642133"/>
                  </a:lnTo>
                  <a:close/>
                </a:path>
              </a:pathLst>
            </a:custGeom>
            <a:solidFill>
              <a:srgbClr val="565FA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684800" cy="727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Left Ventricle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6230858" y="2369991"/>
            <a:ext cx="1599946" cy="1387589"/>
          </a:xfrm>
          <a:custGeom>
            <a:avLst/>
            <a:gdLst/>
            <a:ahLst/>
            <a:cxnLst/>
            <a:rect r="r" b="b" t="t" l="l"/>
            <a:pathLst>
              <a:path h="1387589" w="1599946">
                <a:moveTo>
                  <a:pt x="0" y="0"/>
                </a:moveTo>
                <a:lnTo>
                  <a:pt x="1599946" y="0"/>
                </a:lnTo>
                <a:lnTo>
                  <a:pt x="1599946" y="1387589"/>
                </a:lnTo>
                <a:lnTo>
                  <a:pt x="0" y="13875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823144" y="6575397"/>
            <a:ext cx="1535203" cy="1331440"/>
          </a:xfrm>
          <a:custGeom>
            <a:avLst/>
            <a:gdLst/>
            <a:ahLst/>
            <a:cxnLst/>
            <a:rect r="r" b="b" t="t" l="l"/>
            <a:pathLst>
              <a:path h="1331440" w="1535203">
                <a:moveTo>
                  <a:pt x="0" y="0"/>
                </a:moveTo>
                <a:lnTo>
                  <a:pt x="1535203" y="0"/>
                </a:lnTo>
                <a:lnTo>
                  <a:pt x="1535203" y="1331440"/>
                </a:lnTo>
                <a:lnTo>
                  <a:pt x="0" y="13314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170479" y="1984133"/>
            <a:ext cx="767556" cy="1642629"/>
          </a:xfrm>
          <a:custGeom>
            <a:avLst/>
            <a:gdLst/>
            <a:ahLst/>
            <a:cxnLst/>
            <a:rect r="r" b="b" t="t" l="l"/>
            <a:pathLst>
              <a:path h="1642629" w="767556">
                <a:moveTo>
                  <a:pt x="0" y="0"/>
                </a:moveTo>
                <a:lnTo>
                  <a:pt x="767556" y="0"/>
                </a:lnTo>
                <a:lnTo>
                  <a:pt x="767556" y="1642629"/>
                </a:lnTo>
                <a:lnTo>
                  <a:pt x="0" y="16426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685872" y="6276928"/>
            <a:ext cx="767556" cy="1642629"/>
          </a:xfrm>
          <a:custGeom>
            <a:avLst/>
            <a:gdLst/>
            <a:ahLst/>
            <a:cxnLst/>
            <a:rect r="r" b="b" t="t" l="l"/>
            <a:pathLst>
              <a:path h="1642629" w="767556">
                <a:moveTo>
                  <a:pt x="0" y="0"/>
                </a:moveTo>
                <a:lnTo>
                  <a:pt x="767556" y="0"/>
                </a:lnTo>
                <a:lnTo>
                  <a:pt x="767556" y="1642629"/>
                </a:lnTo>
                <a:lnTo>
                  <a:pt x="0" y="16426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2073004">
            <a:off x="11087359" y="3133734"/>
            <a:ext cx="1277938" cy="386576"/>
          </a:xfrm>
          <a:custGeom>
            <a:avLst/>
            <a:gdLst/>
            <a:ahLst/>
            <a:cxnLst/>
            <a:rect r="r" b="b" t="t" l="l"/>
            <a:pathLst>
              <a:path h="386576" w="1277938">
                <a:moveTo>
                  <a:pt x="0" y="0"/>
                </a:moveTo>
                <a:lnTo>
                  <a:pt x="1277938" y="0"/>
                </a:lnTo>
                <a:lnTo>
                  <a:pt x="1277938" y="386576"/>
                </a:lnTo>
                <a:lnTo>
                  <a:pt x="0" y="3865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5292800">
            <a:off x="11918846" y="5216057"/>
            <a:ext cx="1277938" cy="386576"/>
          </a:xfrm>
          <a:custGeom>
            <a:avLst/>
            <a:gdLst/>
            <a:ahLst/>
            <a:cxnLst/>
            <a:rect r="r" b="b" t="t" l="l"/>
            <a:pathLst>
              <a:path h="386576" w="1277938">
                <a:moveTo>
                  <a:pt x="0" y="0"/>
                </a:moveTo>
                <a:lnTo>
                  <a:pt x="1277938" y="0"/>
                </a:lnTo>
                <a:lnTo>
                  <a:pt x="1277938" y="386576"/>
                </a:lnTo>
                <a:lnTo>
                  <a:pt x="0" y="3865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7964370">
            <a:off x="11294985" y="7047829"/>
            <a:ext cx="1277938" cy="386576"/>
          </a:xfrm>
          <a:custGeom>
            <a:avLst/>
            <a:gdLst/>
            <a:ahLst/>
            <a:cxnLst/>
            <a:rect r="r" b="b" t="t" l="l"/>
            <a:pathLst>
              <a:path h="386576" w="1277938">
                <a:moveTo>
                  <a:pt x="0" y="0"/>
                </a:moveTo>
                <a:lnTo>
                  <a:pt x="1277938" y="0"/>
                </a:lnTo>
                <a:lnTo>
                  <a:pt x="1277938" y="386576"/>
                </a:lnTo>
                <a:lnTo>
                  <a:pt x="0" y="3865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7964370">
            <a:off x="15334618" y="3054841"/>
            <a:ext cx="1277938" cy="386576"/>
          </a:xfrm>
          <a:custGeom>
            <a:avLst/>
            <a:gdLst/>
            <a:ahLst/>
            <a:cxnLst/>
            <a:rect r="r" b="b" t="t" l="l"/>
            <a:pathLst>
              <a:path h="386576" w="1277938">
                <a:moveTo>
                  <a:pt x="0" y="0"/>
                </a:moveTo>
                <a:lnTo>
                  <a:pt x="1277937" y="0"/>
                </a:lnTo>
                <a:lnTo>
                  <a:pt x="1277937" y="386576"/>
                </a:lnTo>
                <a:lnTo>
                  <a:pt x="0" y="3865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5179932">
            <a:off x="14271192" y="5260275"/>
            <a:ext cx="1277938" cy="386576"/>
          </a:xfrm>
          <a:custGeom>
            <a:avLst/>
            <a:gdLst/>
            <a:ahLst/>
            <a:cxnLst/>
            <a:rect r="r" b="b" t="t" l="l"/>
            <a:pathLst>
              <a:path h="386576" w="1277938">
                <a:moveTo>
                  <a:pt x="0" y="0"/>
                </a:moveTo>
                <a:lnTo>
                  <a:pt x="1277937" y="0"/>
                </a:lnTo>
                <a:lnTo>
                  <a:pt x="1277937" y="386576"/>
                </a:lnTo>
                <a:lnTo>
                  <a:pt x="0" y="3865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1136392">
            <a:off x="15100850" y="7032134"/>
            <a:ext cx="1277938" cy="386576"/>
          </a:xfrm>
          <a:custGeom>
            <a:avLst/>
            <a:gdLst/>
            <a:ahLst/>
            <a:cxnLst/>
            <a:rect r="r" b="b" t="t" l="l"/>
            <a:pathLst>
              <a:path h="386576" w="1277938">
                <a:moveTo>
                  <a:pt x="0" y="0"/>
                </a:moveTo>
                <a:lnTo>
                  <a:pt x="1277938" y="0"/>
                </a:lnTo>
                <a:lnTo>
                  <a:pt x="1277938" y="386576"/>
                </a:lnTo>
                <a:lnTo>
                  <a:pt x="0" y="3865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9883388" y="3771804"/>
            <a:ext cx="1341736" cy="53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body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827805" y="7948132"/>
            <a:ext cx="1530542" cy="53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lungs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230858" y="3734296"/>
            <a:ext cx="1599946" cy="53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lungs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383308" y="8061162"/>
            <a:ext cx="1447495" cy="53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body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7259300" y="622300"/>
            <a:ext cx="152400" cy="2571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9</a:t>
            </a:r>
          </a:p>
        </p:txBody>
      </p:sp>
    </p:spTree>
  </p:cSld>
  <p:clrMapOvr>
    <a:masterClrMapping/>
  </p:clrMapOvr>
  <p:transition spd="fast">
    <p:cover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DAGjT4jW510</dc:identifier>
  <dcterms:modified xsi:type="dcterms:W3CDTF">2011-08-01T06:04:30Z</dcterms:modified>
  <cp:revision>1</cp:revision>
  <dc:title>The Circulatory System Education Presentation in 0 Hand Drawn Lightly Textured Style</dc:title>
</cp:coreProperties>
</file>